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1"/>
  </p:sldMasterIdLst>
  <p:notesMasterIdLst>
    <p:notesMasterId r:id="rId64"/>
  </p:notesMasterIdLst>
  <p:sldIdLst>
    <p:sldId id="256" r:id="rId2"/>
    <p:sldId id="390" r:id="rId3"/>
    <p:sldId id="307" r:id="rId4"/>
    <p:sldId id="285" r:id="rId5"/>
    <p:sldId id="309" r:id="rId6"/>
    <p:sldId id="334" r:id="rId7"/>
    <p:sldId id="299" r:id="rId8"/>
    <p:sldId id="332" r:id="rId9"/>
    <p:sldId id="286" r:id="rId10"/>
    <p:sldId id="344" r:id="rId11"/>
    <p:sldId id="336" r:id="rId12"/>
    <p:sldId id="337" r:id="rId13"/>
    <p:sldId id="338" r:id="rId14"/>
    <p:sldId id="339" r:id="rId15"/>
    <p:sldId id="335" r:id="rId16"/>
    <p:sldId id="345" r:id="rId17"/>
    <p:sldId id="346" r:id="rId18"/>
    <p:sldId id="342" r:id="rId19"/>
    <p:sldId id="343" r:id="rId20"/>
    <p:sldId id="341" r:id="rId21"/>
    <p:sldId id="333" r:id="rId22"/>
    <p:sldId id="348" r:id="rId23"/>
    <p:sldId id="350" r:id="rId24"/>
    <p:sldId id="349" r:id="rId25"/>
    <p:sldId id="351" r:id="rId26"/>
    <p:sldId id="353" r:id="rId27"/>
    <p:sldId id="354" r:id="rId28"/>
    <p:sldId id="356" r:id="rId29"/>
    <p:sldId id="357" r:id="rId30"/>
    <p:sldId id="358" r:id="rId31"/>
    <p:sldId id="360" r:id="rId32"/>
    <p:sldId id="359" r:id="rId33"/>
    <p:sldId id="361" r:id="rId34"/>
    <p:sldId id="362" r:id="rId35"/>
    <p:sldId id="363" r:id="rId36"/>
    <p:sldId id="352" r:id="rId37"/>
    <p:sldId id="364" r:id="rId38"/>
    <p:sldId id="365" r:id="rId39"/>
    <p:sldId id="366" r:id="rId40"/>
    <p:sldId id="367" r:id="rId41"/>
    <p:sldId id="368" r:id="rId42"/>
    <p:sldId id="369" r:id="rId43"/>
    <p:sldId id="370" r:id="rId44"/>
    <p:sldId id="371" r:id="rId45"/>
    <p:sldId id="372" r:id="rId46"/>
    <p:sldId id="373" r:id="rId47"/>
    <p:sldId id="374" r:id="rId48"/>
    <p:sldId id="376" r:id="rId49"/>
    <p:sldId id="377" r:id="rId50"/>
    <p:sldId id="375" r:id="rId51"/>
    <p:sldId id="378" r:id="rId52"/>
    <p:sldId id="379" r:id="rId53"/>
    <p:sldId id="380" r:id="rId54"/>
    <p:sldId id="381" r:id="rId55"/>
    <p:sldId id="382" r:id="rId56"/>
    <p:sldId id="383" r:id="rId57"/>
    <p:sldId id="384" r:id="rId58"/>
    <p:sldId id="385" r:id="rId59"/>
    <p:sldId id="387" r:id="rId60"/>
    <p:sldId id="388" r:id="rId61"/>
    <p:sldId id="389" r:id="rId62"/>
    <p:sldId id="279"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4660"/>
  </p:normalViewPr>
  <p:slideViewPr>
    <p:cSldViewPr snapToGrid="0">
      <p:cViewPr varScale="1">
        <p:scale>
          <a:sx n="84" d="100"/>
          <a:sy n="84" d="100"/>
        </p:scale>
        <p:origin x="61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78F520-E7AD-4F6C-A6B4-0DF1B8F379AC}" type="doc">
      <dgm:prSet loTypeId="urn:microsoft.com/office/officeart/2008/layout/LinedList" loCatId="list" qsTypeId="urn:microsoft.com/office/officeart/2005/8/quickstyle/simple1" qsCatId="simple" csTypeId="urn:microsoft.com/office/officeart/2018/5/colors/Iconchunking_neutralbg_accent4_2" csCatId="accent4" phldr="1"/>
      <dgm:spPr/>
      <dgm:t>
        <a:bodyPr/>
        <a:lstStyle/>
        <a:p>
          <a:endParaRPr lang="en-US"/>
        </a:p>
      </dgm:t>
    </dgm:pt>
    <dgm:pt modelId="{5D48E3C9-5489-4377-8EAA-C4C637636537}">
      <dgm:prSet custT="1"/>
      <dgm:spPr/>
      <dgm:t>
        <a:bodyPr/>
        <a:lstStyle/>
        <a:p>
          <a:pPr algn="just">
            <a:lnSpc>
              <a:spcPct val="100000"/>
            </a:lnSpc>
          </a:pPr>
          <a:r>
            <a:rPr lang="en-US" sz="1800" dirty="0"/>
            <a:t>Class imbalance is a major problem in classification tasks. </a:t>
          </a:r>
        </a:p>
      </dgm:t>
    </dgm:pt>
    <dgm:pt modelId="{4F6D14DD-C8F6-44A7-9345-B90CEDA08F6E}" type="parTrans" cxnId="{E4220E33-CF67-4B26-9303-BA024E31E4EE}">
      <dgm:prSet/>
      <dgm:spPr/>
      <dgm:t>
        <a:bodyPr/>
        <a:lstStyle/>
        <a:p>
          <a:endParaRPr lang="en-US"/>
        </a:p>
      </dgm:t>
    </dgm:pt>
    <dgm:pt modelId="{FD4D744E-62A6-4B50-9D22-3D9A8D82205A}" type="sibTrans" cxnId="{E4220E33-CF67-4B26-9303-BA024E31E4EE}">
      <dgm:prSet/>
      <dgm:spPr/>
      <dgm:t>
        <a:bodyPr/>
        <a:lstStyle/>
        <a:p>
          <a:endParaRPr lang="en-US"/>
        </a:p>
      </dgm:t>
    </dgm:pt>
    <dgm:pt modelId="{2D52452C-65DD-4269-BEC6-0857DB4375C5}">
      <dgm:prSet custT="1"/>
      <dgm:spPr/>
      <dgm:t>
        <a:bodyPr/>
        <a:lstStyle/>
        <a:p>
          <a:pPr algn="just">
            <a:lnSpc>
              <a:spcPct val="100000"/>
            </a:lnSpc>
          </a:pPr>
          <a:r>
            <a:rPr lang="en-US" sz="1800" dirty="0"/>
            <a:t>When there is an unequal distribution of samples in different classes, traditional classification algorithms gets biased towards the majority class.</a:t>
          </a:r>
        </a:p>
      </dgm:t>
    </dgm:pt>
    <dgm:pt modelId="{DED54C09-0A0A-411B-8DF6-3508C1080FE1}" type="parTrans" cxnId="{62F8020B-27B0-430A-957B-488A8C22422A}">
      <dgm:prSet/>
      <dgm:spPr/>
      <dgm:t>
        <a:bodyPr/>
        <a:lstStyle/>
        <a:p>
          <a:endParaRPr lang="en-US"/>
        </a:p>
      </dgm:t>
    </dgm:pt>
    <dgm:pt modelId="{67EEE21F-F0DC-432A-A949-F5283F42BE11}" type="sibTrans" cxnId="{62F8020B-27B0-430A-957B-488A8C22422A}">
      <dgm:prSet/>
      <dgm:spPr/>
      <dgm:t>
        <a:bodyPr/>
        <a:lstStyle/>
        <a:p>
          <a:endParaRPr lang="en-US"/>
        </a:p>
      </dgm:t>
    </dgm:pt>
    <dgm:pt modelId="{F03BF49D-D884-4D36-A444-8945C5FA040C}">
      <dgm:prSet custT="1"/>
      <dgm:spPr/>
      <dgm:t>
        <a:bodyPr/>
        <a:lstStyle/>
        <a:p>
          <a:pPr algn="just">
            <a:lnSpc>
              <a:spcPct val="100000"/>
            </a:lnSpc>
          </a:pPr>
          <a:r>
            <a:rPr lang="en-US" sz="1800" dirty="0"/>
            <a:t>This results in a high accuracy in predicting majority class instances but very poor performance on the minority class.</a:t>
          </a:r>
        </a:p>
      </dgm:t>
    </dgm:pt>
    <dgm:pt modelId="{3A067707-1B79-4E27-BDA6-F1497C0428E9}" type="parTrans" cxnId="{6280B67C-5A89-4996-B730-E7E3C1CCEA22}">
      <dgm:prSet/>
      <dgm:spPr/>
      <dgm:t>
        <a:bodyPr/>
        <a:lstStyle/>
        <a:p>
          <a:endParaRPr lang="en-US"/>
        </a:p>
      </dgm:t>
    </dgm:pt>
    <dgm:pt modelId="{23B8D0A6-301E-4F8A-ABDB-9F2AF69B3F86}" type="sibTrans" cxnId="{6280B67C-5A89-4996-B730-E7E3C1CCEA22}">
      <dgm:prSet/>
      <dgm:spPr/>
      <dgm:t>
        <a:bodyPr/>
        <a:lstStyle/>
        <a:p>
          <a:endParaRPr lang="en-US"/>
        </a:p>
      </dgm:t>
    </dgm:pt>
    <dgm:pt modelId="{11EB9309-7650-40CA-B423-11C0C1B70D88}">
      <dgm:prSet custT="1"/>
      <dgm:spPr/>
      <dgm:t>
        <a:bodyPr/>
        <a:lstStyle/>
        <a:p>
          <a:pPr algn="just">
            <a:lnSpc>
              <a:spcPct val="100000"/>
            </a:lnSpc>
          </a:pPr>
          <a:r>
            <a:rPr lang="en-US" sz="1800" dirty="0"/>
            <a:t>The problem is severe as the minority class usually represents the critical cases e.g., positive cases in cancer diagnosis</a:t>
          </a:r>
          <a:r>
            <a:rPr lang="en-US" sz="1600" dirty="0"/>
            <a:t>.</a:t>
          </a:r>
        </a:p>
      </dgm:t>
    </dgm:pt>
    <dgm:pt modelId="{0F3E7084-B774-44CF-B11B-43D7BCCA203F}" type="parTrans" cxnId="{63AD50BE-8D83-405A-967E-11E6FC7C7987}">
      <dgm:prSet/>
      <dgm:spPr/>
      <dgm:t>
        <a:bodyPr/>
        <a:lstStyle/>
        <a:p>
          <a:endParaRPr lang="en-US"/>
        </a:p>
      </dgm:t>
    </dgm:pt>
    <dgm:pt modelId="{26E24EA2-F4E0-492E-8085-8703C494941D}" type="sibTrans" cxnId="{63AD50BE-8D83-405A-967E-11E6FC7C7987}">
      <dgm:prSet/>
      <dgm:spPr/>
      <dgm:t>
        <a:bodyPr/>
        <a:lstStyle/>
        <a:p>
          <a:endParaRPr lang="en-US"/>
        </a:p>
      </dgm:t>
    </dgm:pt>
    <dgm:pt modelId="{A63B7DAD-2AA7-4380-9C3B-CB1B16B5C99D}" type="pres">
      <dgm:prSet presAssocID="{CC78F520-E7AD-4F6C-A6B4-0DF1B8F379AC}" presName="vert0" presStyleCnt="0">
        <dgm:presLayoutVars>
          <dgm:dir/>
          <dgm:animOne val="branch"/>
          <dgm:animLvl val="lvl"/>
        </dgm:presLayoutVars>
      </dgm:prSet>
      <dgm:spPr/>
    </dgm:pt>
    <dgm:pt modelId="{91DE7563-61F9-47BB-924A-BC3C96184CDD}" type="pres">
      <dgm:prSet presAssocID="{5D48E3C9-5489-4377-8EAA-C4C637636537}" presName="thickLine" presStyleLbl="alignNode1" presStyleIdx="0" presStyleCnt="4"/>
      <dgm:spPr/>
    </dgm:pt>
    <dgm:pt modelId="{4EDF4B99-BB36-4A84-ABB4-34E00D725C92}" type="pres">
      <dgm:prSet presAssocID="{5D48E3C9-5489-4377-8EAA-C4C637636537}" presName="horz1" presStyleCnt="0"/>
      <dgm:spPr/>
    </dgm:pt>
    <dgm:pt modelId="{FDB56EDC-08D5-4175-98C2-9E56DF49AE44}" type="pres">
      <dgm:prSet presAssocID="{5D48E3C9-5489-4377-8EAA-C4C637636537}" presName="tx1" presStyleLbl="revTx" presStyleIdx="0" presStyleCnt="4"/>
      <dgm:spPr/>
    </dgm:pt>
    <dgm:pt modelId="{05640E20-DD77-49E3-8194-333174E716A8}" type="pres">
      <dgm:prSet presAssocID="{5D48E3C9-5489-4377-8EAA-C4C637636537}" presName="vert1" presStyleCnt="0"/>
      <dgm:spPr/>
    </dgm:pt>
    <dgm:pt modelId="{1106E615-C17B-4A14-8AEF-BE52571B7888}" type="pres">
      <dgm:prSet presAssocID="{2D52452C-65DD-4269-BEC6-0857DB4375C5}" presName="thickLine" presStyleLbl="alignNode1" presStyleIdx="1" presStyleCnt="4"/>
      <dgm:spPr/>
    </dgm:pt>
    <dgm:pt modelId="{6A67BA88-9DEE-4929-B4F3-D7E6C2C1A726}" type="pres">
      <dgm:prSet presAssocID="{2D52452C-65DD-4269-BEC6-0857DB4375C5}" presName="horz1" presStyleCnt="0"/>
      <dgm:spPr/>
    </dgm:pt>
    <dgm:pt modelId="{27A6DC8F-7975-4128-9E82-7D937266590E}" type="pres">
      <dgm:prSet presAssocID="{2D52452C-65DD-4269-BEC6-0857DB4375C5}" presName="tx1" presStyleLbl="revTx" presStyleIdx="1" presStyleCnt="4"/>
      <dgm:spPr/>
    </dgm:pt>
    <dgm:pt modelId="{8D9488B0-8B3B-499B-B5D5-E6E3046563C4}" type="pres">
      <dgm:prSet presAssocID="{2D52452C-65DD-4269-BEC6-0857DB4375C5}" presName="vert1" presStyleCnt="0"/>
      <dgm:spPr/>
    </dgm:pt>
    <dgm:pt modelId="{3B412664-FC74-4C9B-9FDD-74B8997138A2}" type="pres">
      <dgm:prSet presAssocID="{F03BF49D-D884-4D36-A444-8945C5FA040C}" presName="thickLine" presStyleLbl="alignNode1" presStyleIdx="2" presStyleCnt="4"/>
      <dgm:spPr/>
    </dgm:pt>
    <dgm:pt modelId="{E64D1930-01AC-4576-A640-D7F525B5F78F}" type="pres">
      <dgm:prSet presAssocID="{F03BF49D-D884-4D36-A444-8945C5FA040C}" presName="horz1" presStyleCnt="0"/>
      <dgm:spPr/>
    </dgm:pt>
    <dgm:pt modelId="{07C42FEF-ECBA-4671-833B-5AAB2ED33CC4}" type="pres">
      <dgm:prSet presAssocID="{F03BF49D-D884-4D36-A444-8945C5FA040C}" presName="tx1" presStyleLbl="revTx" presStyleIdx="2" presStyleCnt="4"/>
      <dgm:spPr/>
    </dgm:pt>
    <dgm:pt modelId="{CE6DE73A-29D6-43A5-AA1B-C888A698AC82}" type="pres">
      <dgm:prSet presAssocID="{F03BF49D-D884-4D36-A444-8945C5FA040C}" presName="vert1" presStyleCnt="0"/>
      <dgm:spPr/>
    </dgm:pt>
    <dgm:pt modelId="{F6CBCE87-0031-4D30-A919-5EBFEA93D597}" type="pres">
      <dgm:prSet presAssocID="{11EB9309-7650-40CA-B423-11C0C1B70D88}" presName="thickLine" presStyleLbl="alignNode1" presStyleIdx="3" presStyleCnt="4"/>
      <dgm:spPr/>
    </dgm:pt>
    <dgm:pt modelId="{D6AF8788-B11C-4AD1-91B3-EDBC1A941974}" type="pres">
      <dgm:prSet presAssocID="{11EB9309-7650-40CA-B423-11C0C1B70D88}" presName="horz1" presStyleCnt="0"/>
      <dgm:spPr/>
    </dgm:pt>
    <dgm:pt modelId="{245248DF-E98B-43E2-81AE-75C685B43524}" type="pres">
      <dgm:prSet presAssocID="{11EB9309-7650-40CA-B423-11C0C1B70D88}" presName="tx1" presStyleLbl="revTx" presStyleIdx="3" presStyleCnt="4"/>
      <dgm:spPr/>
    </dgm:pt>
    <dgm:pt modelId="{C26DC5A9-C7AB-4929-86A6-030D55C19B73}" type="pres">
      <dgm:prSet presAssocID="{11EB9309-7650-40CA-B423-11C0C1B70D88}" presName="vert1" presStyleCnt="0"/>
      <dgm:spPr/>
    </dgm:pt>
  </dgm:ptLst>
  <dgm:cxnLst>
    <dgm:cxn modelId="{62F8020B-27B0-430A-957B-488A8C22422A}" srcId="{CC78F520-E7AD-4F6C-A6B4-0DF1B8F379AC}" destId="{2D52452C-65DD-4269-BEC6-0857DB4375C5}" srcOrd="1" destOrd="0" parTransId="{DED54C09-0A0A-411B-8DF6-3508C1080FE1}" sibTransId="{67EEE21F-F0DC-432A-A949-F5283F42BE11}"/>
    <dgm:cxn modelId="{E4220E33-CF67-4B26-9303-BA024E31E4EE}" srcId="{CC78F520-E7AD-4F6C-A6B4-0DF1B8F379AC}" destId="{5D48E3C9-5489-4377-8EAA-C4C637636537}" srcOrd="0" destOrd="0" parTransId="{4F6D14DD-C8F6-44A7-9345-B90CEDA08F6E}" sibTransId="{FD4D744E-62A6-4B50-9D22-3D9A8D82205A}"/>
    <dgm:cxn modelId="{6280B67C-5A89-4996-B730-E7E3C1CCEA22}" srcId="{CC78F520-E7AD-4F6C-A6B4-0DF1B8F379AC}" destId="{F03BF49D-D884-4D36-A444-8945C5FA040C}" srcOrd="2" destOrd="0" parTransId="{3A067707-1B79-4E27-BDA6-F1497C0428E9}" sibTransId="{23B8D0A6-301E-4F8A-ABDB-9F2AF69B3F86}"/>
    <dgm:cxn modelId="{8874BE8B-762F-45DB-B792-303B6F581F9D}" type="presOf" srcId="{11EB9309-7650-40CA-B423-11C0C1B70D88}" destId="{245248DF-E98B-43E2-81AE-75C685B43524}" srcOrd="0" destOrd="0" presId="urn:microsoft.com/office/officeart/2008/layout/LinedList"/>
    <dgm:cxn modelId="{5A4641B9-86CD-4C07-9F06-C70466BB5AE1}" type="presOf" srcId="{2D52452C-65DD-4269-BEC6-0857DB4375C5}" destId="{27A6DC8F-7975-4128-9E82-7D937266590E}" srcOrd="0" destOrd="0" presId="urn:microsoft.com/office/officeart/2008/layout/LinedList"/>
    <dgm:cxn modelId="{63AD50BE-8D83-405A-967E-11E6FC7C7987}" srcId="{CC78F520-E7AD-4F6C-A6B4-0DF1B8F379AC}" destId="{11EB9309-7650-40CA-B423-11C0C1B70D88}" srcOrd="3" destOrd="0" parTransId="{0F3E7084-B774-44CF-B11B-43D7BCCA203F}" sibTransId="{26E24EA2-F4E0-492E-8085-8703C494941D}"/>
    <dgm:cxn modelId="{A80B6ACF-EAA1-4BCB-A881-9827C258A6DB}" type="presOf" srcId="{5D48E3C9-5489-4377-8EAA-C4C637636537}" destId="{FDB56EDC-08D5-4175-98C2-9E56DF49AE44}" srcOrd="0" destOrd="0" presId="urn:microsoft.com/office/officeart/2008/layout/LinedList"/>
    <dgm:cxn modelId="{C259A0DD-0BD1-435D-BB1A-2B10B3DF8A41}" type="presOf" srcId="{CC78F520-E7AD-4F6C-A6B4-0DF1B8F379AC}" destId="{A63B7DAD-2AA7-4380-9C3B-CB1B16B5C99D}" srcOrd="0" destOrd="0" presId="urn:microsoft.com/office/officeart/2008/layout/LinedList"/>
    <dgm:cxn modelId="{FD7BE5EF-A667-4A2D-BF08-B9F3CC207463}" type="presOf" srcId="{F03BF49D-D884-4D36-A444-8945C5FA040C}" destId="{07C42FEF-ECBA-4671-833B-5AAB2ED33CC4}" srcOrd="0" destOrd="0" presId="urn:microsoft.com/office/officeart/2008/layout/LinedList"/>
    <dgm:cxn modelId="{6D63FDFC-942A-41A4-BA63-A7A697E34FBD}" type="presParOf" srcId="{A63B7DAD-2AA7-4380-9C3B-CB1B16B5C99D}" destId="{91DE7563-61F9-47BB-924A-BC3C96184CDD}" srcOrd="0" destOrd="0" presId="urn:microsoft.com/office/officeart/2008/layout/LinedList"/>
    <dgm:cxn modelId="{5526D1B8-9E5F-4C9F-AF83-D8488B9EE648}" type="presParOf" srcId="{A63B7DAD-2AA7-4380-9C3B-CB1B16B5C99D}" destId="{4EDF4B99-BB36-4A84-ABB4-34E00D725C92}" srcOrd="1" destOrd="0" presId="urn:microsoft.com/office/officeart/2008/layout/LinedList"/>
    <dgm:cxn modelId="{C1FEC618-00DA-40F9-BEE2-AFF02906E949}" type="presParOf" srcId="{4EDF4B99-BB36-4A84-ABB4-34E00D725C92}" destId="{FDB56EDC-08D5-4175-98C2-9E56DF49AE44}" srcOrd="0" destOrd="0" presId="urn:microsoft.com/office/officeart/2008/layout/LinedList"/>
    <dgm:cxn modelId="{9661D9FE-7DAB-43D3-9343-0C9399283C61}" type="presParOf" srcId="{4EDF4B99-BB36-4A84-ABB4-34E00D725C92}" destId="{05640E20-DD77-49E3-8194-333174E716A8}" srcOrd="1" destOrd="0" presId="urn:microsoft.com/office/officeart/2008/layout/LinedList"/>
    <dgm:cxn modelId="{8D706ACD-AA38-4271-9F48-8F0F37731EA3}" type="presParOf" srcId="{A63B7DAD-2AA7-4380-9C3B-CB1B16B5C99D}" destId="{1106E615-C17B-4A14-8AEF-BE52571B7888}" srcOrd="2" destOrd="0" presId="urn:microsoft.com/office/officeart/2008/layout/LinedList"/>
    <dgm:cxn modelId="{DA4B89E4-2E44-4C54-9AA6-9B9069C923CC}" type="presParOf" srcId="{A63B7DAD-2AA7-4380-9C3B-CB1B16B5C99D}" destId="{6A67BA88-9DEE-4929-B4F3-D7E6C2C1A726}" srcOrd="3" destOrd="0" presId="urn:microsoft.com/office/officeart/2008/layout/LinedList"/>
    <dgm:cxn modelId="{94AC69B9-0FFC-499D-B503-F44E10D4915B}" type="presParOf" srcId="{6A67BA88-9DEE-4929-B4F3-D7E6C2C1A726}" destId="{27A6DC8F-7975-4128-9E82-7D937266590E}" srcOrd="0" destOrd="0" presId="urn:microsoft.com/office/officeart/2008/layout/LinedList"/>
    <dgm:cxn modelId="{17D46197-089F-47C1-9DDC-B791072E3E8B}" type="presParOf" srcId="{6A67BA88-9DEE-4929-B4F3-D7E6C2C1A726}" destId="{8D9488B0-8B3B-499B-B5D5-E6E3046563C4}" srcOrd="1" destOrd="0" presId="urn:microsoft.com/office/officeart/2008/layout/LinedList"/>
    <dgm:cxn modelId="{E0204604-9F90-466A-8BC5-1364F7D4195E}" type="presParOf" srcId="{A63B7DAD-2AA7-4380-9C3B-CB1B16B5C99D}" destId="{3B412664-FC74-4C9B-9FDD-74B8997138A2}" srcOrd="4" destOrd="0" presId="urn:microsoft.com/office/officeart/2008/layout/LinedList"/>
    <dgm:cxn modelId="{375376F2-DE84-445D-81E1-A94CFFA70BD1}" type="presParOf" srcId="{A63B7DAD-2AA7-4380-9C3B-CB1B16B5C99D}" destId="{E64D1930-01AC-4576-A640-D7F525B5F78F}" srcOrd="5" destOrd="0" presId="urn:microsoft.com/office/officeart/2008/layout/LinedList"/>
    <dgm:cxn modelId="{0819BB36-C285-4DE6-B8B8-5D7574ED2EAE}" type="presParOf" srcId="{E64D1930-01AC-4576-A640-D7F525B5F78F}" destId="{07C42FEF-ECBA-4671-833B-5AAB2ED33CC4}" srcOrd="0" destOrd="0" presId="urn:microsoft.com/office/officeart/2008/layout/LinedList"/>
    <dgm:cxn modelId="{24C08EF2-D03E-4480-96CE-66404E99C17A}" type="presParOf" srcId="{E64D1930-01AC-4576-A640-D7F525B5F78F}" destId="{CE6DE73A-29D6-43A5-AA1B-C888A698AC82}" srcOrd="1" destOrd="0" presId="urn:microsoft.com/office/officeart/2008/layout/LinedList"/>
    <dgm:cxn modelId="{C2CC759C-75D1-4CD5-8610-2F0EBC882166}" type="presParOf" srcId="{A63B7DAD-2AA7-4380-9C3B-CB1B16B5C99D}" destId="{F6CBCE87-0031-4D30-A919-5EBFEA93D597}" srcOrd="6" destOrd="0" presId="urn:microsoft.com/office/officeart/2008/layout/LinedList"/>
    <dgm:cxn modelId="{E5554BC5-5F80-4452-936A-1A5683B75122}" type="presParOf" srcId="{A63B7DAD-2AA7-4380-9C3B-CB1B16B5C99D}" destId="{D6AF8788-B11C-4AD1-91B3-EDBC1A941974}" srcOrd="7" destOrd="0" presId="urn:microsoft.com/office/officeart/2008/layout/LinedList"/>
    <dgm:cxn modelId="{1025EB32-0623-4397-986F-1E8E024DAC8E}" type="presParOf" srcId="{D6AF8788-B11C-4AD1-91B3-EDBC1A941974}" destId="{245248DF-E98B-43E2-81AE-75C685B43524}" srcOrd="0" destOrd="0" presId="urn:microsoft.com/office/officeart/2008/layout/LinedList"/>
    <dgm:cxn modelId="{F700D995-A359-41ED-9409-71ACDFC193DC}" type="presParOf" srcId="{D6AF8788-B11C-4AD1-91B3-EDBC1A941974}" destId="{C26DC5A9-C7AB-4929-86A6-030D55C19B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5EBB570-C8D5-4C37-96A3-E3E347AFF17A}"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EE194C8D-0A69-482C-9DFD-CC644BCD825D}">
      <dgm:prSet/>
      <dgm:spPr/>
      <dgm:t>
        <a:bodyPr/>
        <a:lstStyle/>
        <a:p>
          <a:r>
            <a:rPr lang="en-US"/>
            <a:t>Issue:  </a:t>
          </a:r>
        </a:p>
      </dgm:t>
    </dgm:pt>
    <dgm:pt modelId="{2D77980F-C155-40AF-86BB-62D502383A8E}" type="parTrans" cxnId="{49AE2E94-8AE2-401C-BC37-AB0A3C6CA857}">
      <dgm:prSet/>
      <dgm:spPr/>
      <dgm:t>
        <a:bodyPr/>
        <a:lstStyle/>
        <a:p>
          <a:endParaRPr lang="en-US"/>
        </a:p>
      </dgm:t>
    </dgm:pt>
    <dgm:pt modelId="{0D06CC88-2D33-464C-A36A-A6A3577F72FD}" type="sibTrans" cxnId="{49AE2E94-8AE2-401C-BC37-AB0A3C6CA857}">
      <dgm:prSet/>
      <dgm:spPr/>
      <dgm:t>
        <a:bodyPr/>
        <a:lstStyle/>
        <a:p>
          <a:endParaRPr lang="en-US"/>
        </a:p>
      </dgm:t>
    </dgm:pt>
    <dgm:pt modelId="{0B09B9AD-086D-41F1-ACC6-71ADDCE0F8E7}">
      <dgm:prSet custT="1"/>
      <dgm:spPr/>
      <dgm:t>
        <a:bodyPr/>
        <a:lstStyle/>
        <a:p>
          <a:pPr algn="just"/>
          <a:r>
            <a:rPr lang="en-US" sz="2000" dirty="0"/>
            <a:t>If the data is skewed, the bootstrap subsets would be even more skewed. </a:t>
          </a:r>
        </a:p>
      </dgm:t>
    </dgm:pt>
    <dgm:pt modelId="{D6ED5DE8-D3CB-430D-85DF-FDDE06CE331F}" type="parTrans" cxnId="{90A5B4E5-1CE0-4BF5-B3A8-AB0A8DB49ADF}">
      <dgm:prSet/>
      <dgm:spPr/>
      <dgm:t>
        <a:bodyPr/>
        <a:lstStyle/>
        <a:p>
          <a:endParaRPr lang="en-US"/>
        </a:p>
      </dgm:t>
    </dgm:pt>
    <dgm:pt modelId="{A3B1FCFC-A69E-4148-B3AC-74EF84F57A2A}" type="sibTrans" cxnId="{90A5B4E5-1CE0-4BF5-B3A8-AB0A8DB49ADF}">
      <dgm:prSet/>
      <dgm:spPr/>
      <dgm:t>
        <a:bodyPr/>
        <a:lstStyle/>
        <a:p>
          <a:endParaRPr lang="en-US"/>
        </a:p>
      </dgm:t>
    </dgm:pt>
    <dgm:pt modelId="{90ACC701-8C84-4FB4-A97D-53C58E79979D}">
      <dgm:prSet custT="1"/>
      <dgm:spPr/>
      <dgm:t>
        <a:bodyPr/>
        <a:lstStyle/>
        <a:p>
          <a:pPr algn="just"/>
          <a:r>
            <a:rPr lang="en-US" sz="2000" dirty="0"/>
            <a:t>Some subsets might lack minority-class samples entirely.</a:t>
          </a:r>
        </a:p>
      </dgm:t>
    </dgm:pt>
    <dgm:pt modelId="{3358150A-9605-4C37-9EFA-EFA8D4481C5B}" type="parTrans" cxnId="{AB7D5F4B-CC7C-40E2-B6FF-149E74083EE4}">
      <dgm:prSet/>
      <dgm:spPr/>
      <dgm:t>
        <a:bodyPr/>
        <a:lstStyle/>
        <a:p>
          <a:endParaRPr lang="en-US"/>
        </a:p>
      </dgm:t>
    </dgm:pt>
    <dgm:pt modelId="{66DE3284-EA6F-47DC-A907-07EAF69EE716}" type="sibTrans" cxnId="{AB7D5F4B-CC7C-40E2-B6FF-149E74083EE4}">
      <dgm:prSet/>
      <dgm:spPr/>
      <dgm:t>
        <a:bodyPr/>
        <a:lstStyle/>
        <a:p>
          <a:endParaRPr lang="en-US"/>
        </a:p>
      </dgm:t>
    </dgm:pt>
    <dgm:pt modelId="{78D9A274-76A6-4B61-A182-624721D4BECC}">
      <dgm:prSet/>
      <dgm:spPr/>
      <dgm:t>
        <a:bodyPr/>
        <a:lstStyle/>
        <a:p>
          <a:r>
            <a:rPr lang="en-US"/>
            <a:t>Solution:</a:t>
          </a:r>
        </a:p>
      </dgm:t>
    </dgm:pt>
    <dgm:pt modelId="{CEA3F1D0-86F9-4B4A-A33C-0DDF5C42C1A1}" type="parTrans" cxnId="{0716634F-E018-4519-9972-95DFB724C401}">
      <dgm:prSet/>
      <dgm:spPr/>
      <dgm:t>
        <a:bodyPr/>
        <a:lstStyle/>
        <a:p>
          <a:endParaRPr lang="en-US"/>
        </a:p>
      </dgm:t>
    </dgm:pt>
    <dgm:pt modelId="{C53A12A3-0C79-4351-9319-7A3D958A2F49}" type="sibTrans" cxnId="{0716634F-E018-4519-9972-95DFB724C401}">
      <dgm:prSet/>
      <dgm:spPr/>
      <dgm:t>
        <a:bodyPr/>
        <a:lstStyle/>
        <a:p>
          <a:endParaRPr lang="en-US"/>
        </a:p>
      </dgm:t>
    </dgm:pt>
    <dgm:pt modelId="{A5027ED6-5EE7-4495-8680-7031C77FE667}">
      <dgm:prSet custT="1"/>
      <dgm:spPr/>
      <dgm:t>
        <a:bodyPr/>
        <a:lstStyle/>
        <a:p>
          <a:pPr algn="just"/>
          <a:r>
            <a:rPr lang="en-US" sz="2000" dirty="0"/>
            <a:t>Include all minority-class samples in each bootstrap subset.</a:t>
          </a:r>
        </a:p>
      </dgm:t>
    </dgm:pt>
    <dgm:pt modelId="{4B036EC6-E5A3-4808-B0AF-669794B98CDD}" type="parTrans" cxnId="{405BC5C2-6E44-4722-B28B-2AE192898D8F}">
      <dgm:prSet/>
      <dgm:spPr/>
      <dgm:t>
        <a:bodyPr/>
        <a:lstStyle/>
        <a:p>
          <a:endParaRPr lang="en-US"/>
        </a:p>
      </dgm:t>
    </dgm:pt>
    <dgm:pt modelId="{3CB72D17-10FC-4315-AE7D-55E87CBBB56B}" type="sibTrans" cxnId="{405BC5C2-6E44-4722-B28B-2AE192898D8F}">
      <dgm:prSet/>
      <dgm:spPr/>
      <dgm:t>
        <a:bodyPr/>
        <a:lstStyle/>
        <a:p>
          <a:endParaRPr lang="en-US"/>
        </a:p>
      </dgm:t>
    </dgm:pt>
    <dgm:pt modelId="{2B2A1573-3781-44BB-A32E-528A3A605CF3}">
      <dgm:prSet custT="1"/>
      <dgm:spPr/>
      <dgm:t>
        <a:bodyPr/>
        <a:lstStyle/>
        <a:p>
          <a:pPr algn="just"/>
          <a:r>
            <a:rPr lang="en-US" sz="2000" dirty="0"/>
            <a:t>Majority-class samples are then added with replacement.</a:t>
          </a:r>
        </a:p>
      </dgm:t>
    </dgm:pt>
    <dgm:pt modelId="{F4ECFE70-1A06-4E6F-8FB2-5C171AF5D346}" type="parTrans" cxnId="{B7EC3F28-CBF2-450B-936C-2B7ED04421A6}">
      <dgm:prSet/>
      <dgm:spPr/>
      <dgm:t>
        <a:bodyPr/>
        <a:lstStyle/>
        <a:p>
          <a:endParaRPr lang="en-US"/>
        </a:p>
      </dgm:t>
    </dgm:pt>
    <dgm:pt modelId="{880E8380-AC7C-4985-9BF9-40D89EAEFE83}" type="sibTrans" cxnId="{B7EC3F28-CBF2-450B-936C-2B7ED04421A6}">
      <dgm:prSet/>
      <dgm:spPr/>
      <dgm:t>
        <a:bodyPr/>
        <a:lstStyle/>
        <a:p>
          <a:endParaRPr lang="en-US"/>
        </a:p>
      </dgm:t>
    </dgm:pt>
    <dgm:pt modelId="{6C42986A-0424-4ABE-911A-0AF5A709383B}" type="pres">
      <dgm:prSet presAssocID="{75EBB570-C8D5-4C37-96A3-E3E347AFF17A}" presName="linear" presStyleCnt="0">
        <dgm:presLayoutVars>
          <dgm:dir/>
          <dgm:animLvl val="lvl"/>
          <dgm:resizeHandles val="exact"/>
        </dgm:presLayoutVars>
      </dgm:prSet>
      <dgm:spPr/>
    </dgm:pt>
    <dgm:pt modelId="{6CF92903-6A4B-4A15-A080-36F467FB8052}" type="pres">
      <dgm:prSet presAssocID="{EE194C8D-0A69-482C-9DFD-CC644BCD825D}" presName="parentLin" presStyleCnt="0"/>
      <dgm:spPr/>
    </dgm:pt>
    <dgm:pt modelId="{6FDEC5C4-4523-445B-9282-92A76011632D}" type="pres">
      <dgm:prSet presAssocID="{EE194C8D-0A69-482C-9DFD-CC644BCD825D}" presName="parentLeftMargin" presStyleLbl="node1" presStyleIdx="0" presStyleCnt="2"/>
      <dgm:spPr/>
    </dgm:pt>
    <dgm:pt modelId="{7A94B8FF-0974-428B-94E5-065285AB05F0}" type="pres">
      <dgm:prSet presAssocID="{EE194C8D-0A69-482C-9DFD-CC644BCD825D}" presName="parentText" presStyleLbl="node1" presStyleIdx="0" presStyleCnt="2">
        <dgm:presLayoutVars>
          <dgm:chMax val="0"/>
          <dgm:bulletEnabled val="1"/>
        </dgm:presLayoutVars>
      </dgm:prSet>
      <dgm:spPr/>
    </dgm:pt>
    <dgm:pt modelId="{A6A1BB23-F41D-4063-BCEF-C1A8EA9FCF27}" type="pres">
      <dgm:prSet presAssocID="{EE194C8D-0A69-482C-9DFD-CC644BCD825D}" presName="negativeSpace" presStyleCnt="0"/>
      <dgm:spPr/>
    </dgm:pt>
    <dgm:pt modelId="{4A271508-1863-4FB6-9C02-2840C8CCE6E5}" type="pres">
      <dgm:prSet presAssocID="{EE194C8D-0A69-482C-9DFD-CC644BCD825D}" presName="childText" presStyleLbl="conFgAcc1" presStyleIdx="0" presStyleCnt="2">
        <dgm:presLayoutVars>
          <dgm:bulletEnabled val="1"/>
        </dgm:presLayoutVars>
      </dgm:prSet>
      <dgm:spPr/>
    </dgm:pt>
    <dgm:pt modelId="{D4065037-E60E-47D0-AD56-C392681C4B1D}" type="pres">
      <dgm:prSet presAssocID="{0D06CC88-2D33-464C-A36A-A6A3577F72FD}" presName="spaceBetweenRectangles" presStyleCnt="0"/>
      <dgm:spPr/>
    </dgm:pt>
    <dgm:pt modelId="{DF93E2D9-FDA7-4541-A8A8-3D13A004464A}" type="pres">
      <dgm:prSet presAssocID="{78D9A274-76A6-4B61-A182-624721D4BECC}" presName="parentLin" presStyleCnt="0"/>
      <dgm:spPr/>
    </dgm:pt>
    <dgm:pt modelId="{F08A54F0-11B5-4E9E-98C2-A6E2D9528CD6}" type="pres">
      <dgm:prSet presAssocID="{78D9A274-76A6-4B61-A182-624721D4BECC}" presName="parentLeftMargin" presStyleLbl="node1" presStyleIdx="0" presStyleCnt="2"/>
      <dgm:spPr/>
    </dgm:pt>
    <dgm:pt modelId="{FBBBA1CA-4670-48C3-A6E2-2AC9D9848EA9}" type="pres">
      <dgm:prSet presAssocID="{78D9A274-76A6-4B61-A182-624721D4BECC}" presName="parentText" presStyleLbl="node1" presStyleIdx="1" presStyleCnt="2">
        <dgm:presLayoutVars>
          <dgm:chMax val="0"/>
          <dgm:bulletEnabled val="1"/>
        </dgm:presLayoutVars>
      </dgm:prSet>
      <dgm:spPr/>
    </dgm:pt>
    <dgm:pt modelId="{4DF89941-220D-45F0-BBA4-A43FC96483ED}" type="pres">
      <dgm:prSet presAssocID="{78D9A274-76A6-4B61-A182-624721D4BECC}" presName="negativeSpace" presStyleCnt="0"/>
      <dgm:spPr/>
    </dgm:pt>
    <dgm:pt modelId="{4455CAA5-15DF-49E5-8080-94816579578C}" type="pres">
      <dgm:prSet presAssocID="{78D9A274-76A6-4B61-A182-624721D4BECC}" presName="childText" presStyleLbl="conFgAcc1" presStyleIdx="1" presStyleCnt="2">
        <dgm:presLayoutVars>
          <dgm:bulletEnabled val="1"/>
        </dgm:presLayoutVars>
      </dgm:prSet>
      <dgm:spPr/>
    </dgm:pt>
  </dgm:ptLst>
  <dgm:cxnLst>
    <dgm:cxn modelId="{B7EC3F28-CBF2-450B-936C-2B7ED04421A6}" srcId="{78D9A274-76A6-4B61-A182-624721D4BECC}" destId="{2B2A1573-3781-44BB-A32E-528A3A605CF3}" srcOrd="1" destOrd="0" parTransId="{F4ECFE70-1A06-4E6F-8FB2-5C171AF5D346}" sibTransId="{880E8380-AC7C-4985-9BF9-40D89EAEFE83}"/>
    <dgm:cxn modelId="{CE08A75F-E6C7-498C-AC95-C7FC05D8AD05}" type="presOf" srcId="{2B2A1573-3781-44BB-A32E-528A3A605CF3}" destId="{4455CAA5-15DF-49E5-8080-94816579578C}" srcOrd="0" destOrd="1" presId="urn:microsoft.com/office/officeart/2005/8/layout/list1"/>
    <dgm:cxn modelId="{617B1142-7A8B-4A4A-88CC-ACCAB9A83E43}" type="presOf" srcId="{78D9A274-76A6-4B61-A182-624721D4BECC}" destId="{FBBBA1CA-4670-48C3-A6E2-2AC9D9848EA9}" srcOrd="1" destOrd="0" presId="urn:microsoft.com/office/officeart/2005/8/layout/list1"/>
    <dgm:cxn modelId="{AB7D5F4B-CC7C-40E2-B6FF-149E74083EE4}" srcId="{EE194C8D-0A69-482C-9DFD-CC644BCD825D}" destId="{90ACC701-8C84-4FB4-A97D-53C58E79979D}" srcOrd="1" destOrd="0" parTransId="{3358150A-9605-4C37-9EFA-EFA8D4481C5B}" sibTransId="{66DE3284-EA6F-47DC-A907-07EAF69EE716}"/>
    <dgm:cxn modelId="{F863826B-9DA8-4281-8816-7AC2A37C2784}" type="presOf" srcId="{EE194C8D-0A69-482C-9DFD-CC644BCD825D}" destId="{6FDEC5C4-4523-445B-9282-92A76011632D}" srcOrd="0" destOrd="0" presId="urn:microsoft.com/office/officeart/2005/8/layout/list1"/>
    <dgm:cxn modelId="{56B66B4E-DA3F-45DA-9B8D-5432B6E817E7}" type="presOf" srcId="{A5027ED6-5EE7-4495-8680-7031C77FE667}" destId="{4455CAA5-15DF-49E5-8080-94816579578C}" srcOrd="0" destOrd="0" presId="urn:microsoft.com/office/officeart/2005/8/layout/list1"/>
    <dgm:cxn modelId="{0716634F-E018-4519-9972-95DFB724C401}" srcId="{75EBB570-C8D5-4C37-96A3-E3E347AFF17A}" destId="{78D9A274-76A6-4B61-A182-624721D4BECC}" srcOrd="1" destOrd="0" parTransId="{CEA3F1D0-86F9-4B4A-A33C-0DDF5C42C1A1}" sibTransId="{C53A12A3-0C79-4351-9319-7A3D958A2F49}"/>
    <dgm:cxn modelId="{49AE2E94-8AE2-401C-BC37-AB0A3C6CA857}" srcId="{75EBB570-C8D5-4C37-96A3-E3E347AFF17A}" destId="{EE194C8D-0A69-482C-9DFD-CC644BCD825D}" srcOrd="0" destOrd="0" parTransId="{2D77980F-C155-40AF-86BB-62D502383A8E}" sibTransId="{0D06CC88-2D33-464C-A36A-A6A3577F72FD}"/>
    <dgm:cxn modelId="{41EA549F-AC94-41E4-B920-922AAE19F53B}" type="presOf" srcId="{EE194C8D-0A69-482C-9DFD-CC644BCD825D}" destId="{7A94B8FF-0974-428B-94E5-065285AB05F0}" srcOrd="1" destOrd="0" presId="urn:microsoft.com/office/officeart/2005/8/layout/list1"/>
    <dgm:cxn modelId="{D0CC64B5-92CE-4A1D-95AE-0A3A19335CDF}" type="presOf" srcId="{0B09B9AD-086D-41F1-ACC6-71ADDCE0F8E7}" destId="{4A271508-1863-4FB6-9C02-2840C8CCE6E5}" srcOrd="0" destOrd="0" presId="urn:microsoft.com/office/officeart/2005/8/layout/list1"/>
    <dgm:cxn modelId="{405BC5C2-6E44-4722-B28B-2AE192898D8F}" srcId="{78D9A274-76A6-4B61-A182-624721D4BECC}" destId="{A5027ED6-5EE7-4495-8680-7031C77FE667}" srcOrd="0" destOrd="0" parTransId="{4B036EC6-E5A3-4808-B0AF-669794B98CDD}" sibTransId="{3CB72D17-10FC-4315-AE7D-55E87CBBB56B}"/>
    <dgm:cxn modelId="{21FFE8DE-1F13-4F4F-AC4A-DCB11FD08EC1}" type="presOf" srcId="{90ACC701-8C84-4FB4-A97D-53C58E79979D}" destId="{4A271508-1863-4FB6-9C02-2840C8CCE6E5}" srcOrd="0" destOrd="1" presId="urn:microsoft.com/office/officeart/2005/8/layout/list1"/>
    <dgm:cxn modelId="{90A5B4E5-1CE0-4BF5-B3A8-AB0A8DB49ADF}" srcId="{EE194C8D-0A69-482C-9DFD-CC644BCD825D}" destId="{0B09B9AD-086D-41F1-ACC6-71ADDCE0F8E7}" srcOrd="0" destOrd="0" parTransId="{D6ED5DE8-D3CB-430D-85DF-FDDE06CE331F}" sibTransId="{A3B1FCFC-A69E-4148-B3AC-74EF84F57A2A}"/>
    <dgm:cxn modelId="{2D654BF8-7179-4685-B565-A10CBBDDE6AD}" type="presOf" srcId="{75EBB570-C8D5-4C37-96A3-E3E347AFF17A}" destId="{6C42986A-0424-4ABE-911A-0AF5A709383B}" srcOrd="0" destOrd="0" presId="urn:microsoft.com/office/officeart/2005/8/layout/list1"/>
    <dgm:cxn modelId="{2B3BC6FF-D392-40B7-A4F6-1048420C5AD9}" type="presOf" srcId="{78D9A274-76A6-4B61-A182-624721D4BECC}" destId="{F08A54F0-11B5-4E9E-98C2-A6E2D9528CD6}" srcOrd="0" destOrd="0" presId="urn:microsoft.com/office/officeart/2005/8/layout/list1"/>
    <dgm:cxn modelId="{7B1EF533-4CC4-457C-B096-08BC094B90E9}" type="presParOf" srcId="{6C42986A-0424-4ABE-911A-0AF5A709383B}" destId="{6CF92903-6A4B-4A15-A080-36F467FB8052}" srcOrd="0" destOrd="0" presId="urn:microsoft.com/office/officeart/2005/8/layout/list1"/>
    <dgm:cxn modelId="{99A126E0-BAF4-4B8E-BBEB-571EFD722E61}" type="presParOf" srcId="{6CF92903-6A4B-4A15-A080-36F467FB8052}" destId="{6FDEC5C4-4523-445B-9282-92A76011632D}" srcOrd="0" destOrd="0" presId="urn:microsoft.com/office/officeart/2005/8/layout/list1"/>
    <dgm:cxn modelId="{B643B204-3F01-436D-83DB-8820FFB01DA1}" type="presParOf" srcId="{6CF92903-6A4B-4A15-A080-36F467FB8052}" destId="{7A94B8FF-0974-428B-94E5-065285AB05F0}" srcOrd="1" destOrd="0" presId="urn:microsoft.com/office/officeart/2005/8/layout/list1"/>
    <dgm:cxn modelId="{522DCC5C-0174-4606-ACEB-09CA05D864A0}" type="presParOf" srcId="{6C42986A-0424-4ABE-911A-0AF5A709383B}" destId="{A6A1BB23-F41D-4063-BCEF-C1A8EA9FCF27}" srcOrd="1" destOrd="0" presId="urn:microsoft.com/office/officeart/2005/8/layout/list1"/>
    <dgm:cxn modelId="{8E8D8C04-D0E9-4BD3-9856-81035EE1FCF8}" type="presParOf" srcId="{6C42986A-0424-4ABE-911A-0AF5A709383B}" destId="{4A271508-1863-4FB6-9C02-2840C8CCE6E5}" srcOrd="2" destOrd="0" presId="urn:microsoft.com/office/officeart/2005/8/layout/list1"/>
    <dgm:cxn modelId="{C12B2509-6A36-4D38-9AEB-EFD7AF3F41F0}" type="presParOf" srcId="{6C42986A-0424-4ABE-911A-0AF5A709383B}" destId="{D4065037-E60E-47D0-AD56-C392681C4B1D}" srcOrd="3" destOrd="0" presId="urn:microsoft.com/office/officeart/2005/8/layout/list1"/>
    <dgm:cxn modelId="{73E364E4-3C0B-4CDF-8457-1558CA7CAA1C}" type="presParOf" srcId="{6C42986A-0424-4ABE-911A-0AF5A709383B}" destId="{DF93E2D9-FDA7-4541-A8A8-3D13A004464A}" srcOrd="4" destOrd="0" presId="urn:microsoft.com/office/officeart/2005/8/layout/list1"/>
    <dgm:cxn modelId="{F220ECF8-FDB9-4B0D-ADF2-2A25FA6AD8C8}" type="presParOf" srcId="{DF93E2D9-FDA7-4541-A8A8-3D13A004464A}" destId="{F08A54F0-11B5-4E9E-98C2-A6E2D9528CD6}" srcOrd="0" destOrd="0" presId="urn:microsoft.com/office/officeart/2005/8/layout/list1"/>
    <dgm:cxn modelId="{59253BEB-87A8-4219-86EE-5E457D737E71}" type="presParOf" srcId="{DF93E2D9-FDA7-4541-A8A8-3D13A004464A}" destId="{FBBBA1CA-4670-48C3-A6E2-2AC9D9848EA9}" srcOrd="1" destOrd="0" presId="urn:microsoft.com/office/officeart/2005/8/layout/list1"/>
    <dgm:cxn modelId="{BAF55618-4464-4BDB-8A01-8E77C99DFD90}" type="presParOf" srcId="{6C42986A-0424-4ABE-911A-0AF5A709383B}" destId="{4DF89941-220D-45F0-BBA4-A43FC96483ED}" srcOrd="5" destOrd="0" presId="urn:microsoft.com/office/officeart/2005/8/layout/list1"/>
    <dgm:cxn modelId="{89005C78-760C-42D2-8B7C-23B0C7DEEC28}" type="presParOf" srcId="{6C42986A-0424-4ABE-911A-0AF5A709383B}" destId="{4455CAA5-15DF-49E5-8080-94816579578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75A58F3-1B3B-4D8F-BAD9-DC3AA57D7064}"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42DE44DF-0B1E-4D9E-A977-6683EFD98EF7}">
      <dgm:prSet/>
      <dgm:spPr/>
      <dgm:t>
        <a:bodyPr/>
        <a:lstStyle/>
        <a:p>
          <a:r>
            <a:rPr lang="en-US"/>
            <a:t>Resultant data with binary classes can become quite imbalanced even if the original classes are even.</a:t>
          </a:r>
        </a:p>
      </dgm:t>
    </dgm:pt>
    <dgm:pt modelId="{8BC9FC73-E8FB-4328-9AAD-D6034631F78F}" type="parTrans" cxnId="{30D50D6A-DF33-422A-B1F0-F191B7A21CFC}">
      <dgm:prSet/>
      <dgm:spPr/>
      <dgm:t>
        <a:bodyPr/>
        <a:lstStyle/>
        <a:p>
          <a:endParaRPr lang="en-US"/>
        </a:p>
      </dgm:t>
    </dgm:pt>
    <dgm:pt modelId="{AB2DCF7E-8A82-42F1-AD5E-166CCD2B225E}" type="sibTrans" cxnId="{30D50D6A-DF33-422A-B1F0-F191B7A21CFC}">
      <dgm:prSet/>
      <dgm:spPr/>
      <dgm:t>
        <a:bodyPr/>
        <a:lstStyle/>
        <a:p>
          <a:endParaRPr lang="en-US"/>
        </a:p>
      </dgm:t>
    </dgm:pt>
    <dgm:pt modelId="{73EF984A-4CBD-4A97-8E6E-E8C8C5163137}">
      <dgm:prSet/>
      <dgm:spPr/>
      <dgm:t>
        <a:bodyPr/>
        <a:lstStyle/>
        <a:p>
          <a:r>
            <a:rPr lang="en-US"/>
            <a:t>The problem becomes far more complicated when the data is imbalanced, which is more common in different applications.</a:t>
          </a:r>
        </a:p>
      </dgm:t>
    </dgm:pt>
    <dgm:pt modelId="{6345D34F-5004-4FF7-A47F-964119D9F97D}" type="parTrans" cxnId="{D35D0D15-6E6C-48D7-A386-4D8EB1CFC366}">
      <dgm:prSet/>
      <dgm:spPr/>
      <dgm:t>
        <a:bodyPr/>
        <a:lstStyle/>
        <a:p>
          <a:endParaRPr lang="en-US"/>
        </a:p>
      </dgm:t>
    </dgm:pt>
    <dgm:pt modelId="{2EF3C225-1190-4DA6-9786-427F55F96951}" type="sibTrans" cxnId="{D35D0D15-6E6C-48D7-A386-4D8EB1CFC366}">
      <dgm:prSet/>
      <dgm:spPr/>
      <dgm:t>
        <a:bodyPr/>
        <a:lstStyle/>
        <a:p>
          <a:endParaRPr lang="en-US"/>
        </a:p>
      </dgm:t>
    </dgm:pt>
    <dgm:pt modelId="{D2A467AE-633F-45AB-AF22-BBAB080B77B5}">
      <dgm:prSet/>
      <dgm:spPr/>
      <dgm:t>
        <a:bodyPr/>
        <a:lstStyle/>
        <a:p>
          <a:r>
            <a:rPr lang="en-US"/>
            <a:t>Consequently, traditional approaches produce very poor performance on the rare classes.</a:t>
          </a:r>
        </a:p>
      </dgm:t>
    </dgm:pt>
    <dgm:pt modelId="{013FC493-14BB-4DE4-ABC3-0E96E2F0042D}" type="parTrans" cxnId="{8ABFA8FA-EE3D-4DFF-BDF6-66598561DDE5}">
      <dgm:prSet/>
      <dgm:spPr/>
      <dgm:t>
        <a:bodyPr/>
        <a:lstStyle/>
        <a:p>
          <a:endParaRPr lang="en-US"/>
        </a:p>
      </dgm:t>
    </dgm:pt>
    <dgm:pt modelId="{DA642E68-18A1-4096-983B-45C0796AC0DA}" type="sibTrans" cxnId="{8ABFA8FA-EE3D-4DFF-BDF6-66598561DDE5}">
      <dgm:prSet/>
      <dgm:spPr/>
      <dgm:t>
        <a:bodyPr/>
        <a:lstStyle/>
        <a:p>
          <a:endParaRPr lang="en-US"/>
        </a:p>
      </dgm:t>
    </dgm:pt>
    <dgm:pt modelId="{95CE7467-C3E7-4C33-BB80-8221345FEAB4}" type="pres">
      <dgm:prSet presAssocID="{375A58F3-1B3B-4D8F-BAD9-DC3AA57D7064}" presName="outerComposite" presStyleCnt="0">
        <dgm:presLayoutVars>
          <dgm:chMax val="5"/>
          <dgm:dir/>
          <dgm:resizeHandles val="exact"/>
        </dgm:presLayoutVars>
      </dgm:prSet>
      <dgm:spPr/>
    </dgm:pt>
    <dgm:pt modelId="{30F730E6-7B62-4A37-8E40-2728D5055E67}" type="pres">
      <dgm:prSet presAssocID="{375A58F3-1B3B-4D8F-BAD9-DC3AA57D7064}" presName="dummyMaxCanvas" presStyleCnt="0">
        <dgm:presLayoutVars/>
      </dgm:prSet>
      <dgm:spPr/>
    </dgm:pt>
    <dgm:pt modelId="{BD605089-3C55-40E2-985D-C5F04716A121}" type="pres">
      <dgm:prSet presAssocID="{375A58F3-1B3B-4D8F-BAD9-DC3AA57D7064}" presName="ThreeNodes_1" presStyleLbl="node1" presStyleIdx="0" presStyleCnt="3">
        <dgm:presLayoutVars>
          <dgm:bulletEnabled val="1"/>
        </dgm:presLayoutVars>
      </dgm:prSet>
      <dgm:spPr/>
    </dgm:pt>
    <dgm:pt modelId="{F7DC92C1-0D5D-46B4-B9A7-E78FCD5509E1}" type="pres">
      <dgm:prSet presAssocID="{375A58F3-1B3B-4D8F-BAD9-DC3AA57D7064}" presName="ThreeNodes_2" presStyleLbl="node1" presStyleIdx="1" presStyleCnt="3">
        <dgm:presLayoutVars>
          <dgm:bulletEnabled val="1"/>
        </dgm:presLayoutVars>
      </dgm:prSet>
      <dgm:spPr/>
    </dgm:pt>
    <dgm:pt modelId="{2BE5DB2C-C653-41C4-AAB7-D8BA311371DC}" type="pres">
      <dgm:prSet presAssocID="{375A58F3-1B3B-4D8F-BAD9-DC3AA57D7064}" presName="ThreeNodes_3" presStyleLbl="node1" presStyleIdx="2" presStyleCnt="3">
        <dgm:presLayoutVars>
          <dgm:bulletEnabled val="1"/>
        </dgm:presLayoutVars>
      </dgm:prSet>
      <dgm:spPr/>
    </dgm:pt>
    <dgm:pt modelId="{B2BFF24F-B898-4F82-8F4F-35EFE18870F4}" type="pres">
      <dgm:prSet presAssocID="{375A58F3-1B3B-4D8F-BAD9-DC3AA57D7064}" presName="ThreeConn_1-2" presStyleLbl="fgAccFollowNode1" presStyleIdx="0" presStyleCnt="2">
        <dgm:presLayoutVars>
          <dgm:bulletEnabled val="1"/>
        </dgm:presLayoutVars>
      </dgm:prSet>
      <dgm:spPr/>
    </dgm:pt>
    <dgm:pt modelId="{290EC800-C8FA-467F-A16A-280D9D2B021D}" type="pres">
      <dgm:prSet presAssocID="{375A58F3-1B3B-4D8F-BAD9-DC3AA57D7064}" presName="ThreeConn_2-3" presStyleLbl="fgAccFollowNode1" presStyleIdx="1" presStyleCnt="2">
        <dgm:presLayoutVars>
          <dgm:bulletEnabled val="1"/>
        </dgm:presLayoutVars>
      </dgm:prSet>
      <dgm:spPr/>
    </dgm:pt>
    <dgm:pt modelId="{443910D6-4AFC-4FFA-9B75-3E758C44B691}" type="pres">
      <dgm:prSet presAssocID="{375A58F3-1B3B-4D8F-BAD9-DC3AA57D7064}" presName="ThreeNodes_1_text" presStyleLbl="node1" presStyleIdx="2" presStyleCnt="3">
        <dgm:presLayoutVars>
          <dgm:bulletEnabled val="1"/>
        </dgm:presLayoutVars>
      </dgm:prSet>
      <dgm:spPr/>
    </dgm:pt>
    <dgm:pt modelId="{5EE3F62C-5FCB-40F9-B342-F900D49C8063}" type="pres">
      <dgm:prSet presAssocID="{375A58F3-1B3B-4D8F-BAD9-DC3AA57D7064}" presName="ThreeNodes_2_text" presStyleLbl="node1" presStyleIdx="2" presStyleCnt="3">
        <dgm:presLayoutVars>
          <dgm:bulletEnabled val="1"/>
        </dgm:presLayoutVars>
      </dgm:prSet>
      <dgm:spPr/>
    </dgm:pt>
    <dgm:pt modelId="{A3AE2AC1-365C-42CC-8239-0DED3854E6A5}" type="pres">
      <dgm:prSet presAssocID="{375A58F3-1B3B-4D8F-BAD9-DC3AA57D7064}" presName="ThreeNodes_3_text" presStyleLbl="node1" presStyleIdx="2" presStyleCnt="3">
        <dgm:presLayoutVars>
          <dgm:bulletEnabled val="1"/>
        </dgm:presLayoutVars>
      </dgm:prSet>
      <dgm:spPr/>
    </dgm:pt>
  </dgm:ptLst>
  <dgm:cxnLst>
    <dgm:cxn modelId="{D35D0D15-6E6C-48D7-A386-4D8EB1CFC366}" srcId="{375A58F3-1B3B-4D8F-BAD9-DC3AA57D7064}" destId="{73EF984A-4CBD-4A97-8E6E-E8C8C5163137}" srcOrd="1" destOrd="0" parTransId="{6345D34F-5004-4FF7-A47F-964119D9F97D}" sibTransId="{2EF3C225-1190-4DA6-9786-427F55F96951}"/>
    <dgm:cxn modelId="{F8BF3D1D-F58A-4036-B442-7E58882AD5C9}" type="presOf" srcId="{73EF984A-4CBD-4A97-8E6E-E8C8C5163137}" destId="{F7DC92C1-0D5D-46B4-B9A7-E78FCD5509E1}" srcOrd="0" destOrd="0" presId="urn:microsoft.com/office/officeart/2005/8/layout/vProcess5"/>
    <dgm:cxn modelId="{56575A32-C92B-4D6C-B73B-363C58EB54FA}" type="presOf" srcId="{73EF984A-4CBD-4A97-8E6E-E8C8C5163137}" destId="{5EE3F62C-5FCB-40F9-B342-F900D49C8063}" srcOrd="1" destOrd="0" presId="urn:microsoft.com/office/officeart/2005/8/layout/vProcess5"/>
    <dgm:cxn modelId="{0A299E60-CBC2-4FA9-AA1C-199530B0F679}" type="presOf" srcId="{42DE44DF-0B1E-4D9E-A977-6683EFD98EF7}" destId="{443910D6-4AFC-4FFA-9B75-3E758C44B691}" srcOrd="1" destOrd="0" presId="urn:microsoft.com/office/officeart/2005/8/layout/vProcess5"/>
    <dgm:cxn modelId="{9E8CAB61-6829-4CFA-9540-E1088343B02F}" type="presOf" srcId="{2EF3C225-1190-4DA6-9786-427F55F96951}" destId="{290EC800-C8FA-467F-A16A-280D9D2B021D}" srcOrd="0" destOrd="0" presId="urn:microsoft.com/office/officeart/2005/8/layout/vProcess5"/>
    <dgm:cxn modelId="{D6392C62-A9CE-429C-A29F-F175B3A616F6}" type="presOf" srcId="{AB2DCF7E-8A82-42F1-AD5E-166CCD2B225E}" destId="{B2BFF24F-B898-4F82-8F4F-35EFE18870F4}" srcOrd="0" destOrd="0" presId="urn:microsoft.com/office/officeart/2005/8/layout/vProcess5"/>
    <dgm:cxn modelId="{30D50D6A-DF33-422A-B1F0-F191B7A21CFC}" srcId="{375A58F3-1B3B-4D8F-BAD9-DC3AA57D7064}" destId="{42DE44DF-0B1E-4D9E-A977-6683EFD98EF7}" srcOrd="0" destOrd="0" parTransId="{8BC9FC73-E8FB-4328-9AAD-D6034631F78F}" sibTransId="{AB2DCF7E-8A82-42F1-AD5E-166CCD2B225E}"/>
    <dgm:cxn modelId="{E02E9757-8CA5-4B4B-BC6F-2299E3E78838}" type="presOf" srcId="{375A58F3-1B3B-4D8F-BAD9-DC3AA57D7064}" destId="{95CE7467-C3E7-4C33-BB80-8221345FEAB4}" srcOrd="0" destOrd="0" presId="urn:microsoft.com/office/officeart/2005/8/layout/vProcess5"/>
    <dgm:cxn modelId="{F2266F98-9CB2-408F-8CA5-2BD573305C96}" type="presOf" srcId="{D2A467AE-633F-45AB-AF22-BBAB080B77B5}" destId="{A3AE2AC1-365C-42CC-8239-0DED3854E6A5}" srcOrd="1" destOrd="0" presId="urn:microsoft.com/office/officeart/2005/8/layout/vProcess5"/>
    <dgm:cxn modelId="{D62FE9BF-4448-4F33-BCFF-96EE51B0A02A}" type="presOf" srcId="{42DE44DF-0B1E-4D9E-A977-6683EFD98EF7}" destId="{BD605089-3C55-40E2-985D-C5F04716A121}" srcOrd="0" destOrd="0" presId="urn:microsoft.com/office/officeart/2005/8/layout/vProcess5"/>
    <dgm:cxn modelId="{40A79AD3-C64F-495C-AA50-4EEB52B45ADC}" type="presOf" srcId="{D2A467AE-633F-45AB-AF22-BBAB080B77B5}" destId="{2BE5DB2C-C653-41C4-AAB7-D8BA311371DC}" srcOrd="0" destOrd="0" presId="urn:microsoft.com/office/officeart/2005/8/layout/vProcess5"/>
    <dgm:cxn modelId="{8ABFA8FA-EE3D-4DFF-BDF6-66598561DDE5}" srcId="{375A58F3-1B3B-4D8F-BAD9-DC3AA57D7064}" destId="{D2A467AE-633F-45AB-AF22-BBAB080B77B5}" srcOrd="2" destOrd="0" parTransId="{013FC493-14BB-4DE4-ABC3-0E96E2F0042D}" sibTransId="{DA642E68-18A1-4096-983B-45C0796AC0DA}"/>
    <dgm:cxn modelId="{368C719B-EE86-4DE6-842D-287084638F84}" type="presParOf" srcId="{95CE7467-C3E7-4C33-BB80-8221345FEAB4}" destId="{30F730E6-7B62-4A37-8E40-2728D5055E67}" srcOrd="0" destOrd="0" presId="urn:microsoft.com/office/officeart/2005/8/layout/vProcess5"/>
    <dgm:cxn modelId="{D23DE9F5-2BF0-43FF-932F-80284E1F4857}" type="presParOf" srcId="{95CE7467-C3E7-4C33-BB80-8221345FEAB4}" destId="{BD605089-3C55-40E2-985D-C5F04716A121}" srcOrd="1" destOrd="0" presId="urn:microsoft.com/office/officeart/2005/8/layout/vProcess5"/>
    <dgm:cxn modelId="{A16FD72A-11B3-4021-8027-6EEC6766D0BD}" type="presParOf" srcId="{95CE7467-C3E7-4C33-BB80-8221345FEAB4}" destId="{F7DC92C1-0D5D-46B4-B9A7-E78FCD5509E1}" srcOrd="2" destOrd="0" presId="urn:microsoft.com/office/officeart/2005/8/layout/vProcess5"/>
    <dgm:cxn modelId="{D5739366-F321-4AF7-B5EE-26965368A902}" type="presParOf" srcId="{95CE7467-C3E7-4C33-BB80-8221345FEAB4}" destId="{2BE5DB2C-C653-41C4-AAB7-D8BA311371DC}" srcOrd="3" destOrd="0" presId="urn:microsoft.com/office/officeart/2005/8/layout/vProcess5"/>
    <dgm:cxn modelId="{CF6EDFEF-7448-42B7-870E-738744150F6F}" type="presParOf" srcId="{95CE7467-C3E7-4C33-BB80-8221345FEAB4}" destId="{B2BFF24F-B898-4F82-8F4F-35EFE18870F4}" srcOrd="4" destOrd="0" presId="urn:microsoft.com/office/officeart/2005/8/layout/vProcess5"/>
    <dgm:cxn modelId="{B791D013-B4DB-4AD5-9291-020D8CF984AC}" type="presParOf" srcId="{95CE7467-C3E7-4C33-BB80-8221345FEAB4}" destId="{290EC800-C8FA-467F-A16A-280D9D2B021D}" srcOrd="5" destOrd="0" presId="urn:microsoft.com/office/officeart/2005/8/layout/vProcess5"/>
    <dgm:cxn modelId="{6C80B5B1-C4DA-4F33-BF62-4B7C3F789E3D}" type="presParOf" srcId="{95CE7467-C3E7-4C33-BB80-8221345FEAB4}" destId="{443910D6-4AFC-4FFA-9B75-3E758C44B691}" srcOrd="6" destOrd="0" presId="urn:microsoft.com/office/officeart/2005/8/layout/vProcess5"/>
    <dgm:cxn modelId="{2A131B4E-FCC8-4D5C-A362-580599FFE653}" type="presParOf" srcId="{95CE7467-C3E7-4C33-BB80-8221345FEAB4}" destId="{5EE3F62C-5FCB-40F9-B342-F900D49C8063}" srcOrd="7" destOrd="0" presId="urn:microsoft.com/office/officeart/2005/8/layout/vProcess5"/>
    <dgm:cxn modelId="{00E188AD-7B7B-4344-B470-E7D588EA5CF2}" type="presParOf" srcId="{95CE7467-C3E7-4C33-BB80-8221345FEAB4}" destId="{A3AE2AC1-365C-42CC-8239-0DED3854E6A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3DB677D-DEAF-4271-B77F-854018D8E3AA}" type="doc">
      <dgm:prSet loTypeId="urn:microsoft.com/office/officeart/2005/8/layout/vProcess5" loCatId="process" qsTypeId="urn:microsoft.com/office/officeart/2005/8/quickstyle/simple1" qsCatId="simple" csTypeId="urn:microsoft.com/office/officeart/2005/8/colors/accent0_3" csCatId="mainScheme" phldr="1"/>
      <dgm:spPr/>
      <dgm:t>
        <a:bodyPr/>
        <a:lstStyle/>
        <a:p>
          <a:endParaRPr lang="en-US"/>
        </a:p>
      </dgm:t>
    </dgm:pt>
    <dgm:pt modelId="{10937A24-22F3-49B5-A958-C8F636587B5C}">
      <dgm:prSet/>
      <dgm:spPr/>
      <dgm:t>
        <a:bodyPr/>
        <a:lstStyle/>
        <a:p>
          <a:pPr algn="just"/>
          <a:r>
            <a:rPr lang="en-US" dirty="0"/>
            <a:t>Traditional methods don’t take into consideration any of the data characteristics like class imbalance or overlapping.</a:t>
          </a:r>
        </a:p>
      </dgm:t>
    </dgm:pt>
    <dgm:pt modelId="{627A3FC3-ED77-4AC4-9E7D-E4FC5753F0D2}" type="parTrans" cxnId="{6621A68F-D542-446D-9A47-9F5519315D0D}">
      <dgm:prSet/>
      <dgm:spPr/>
      <dgm:t>
        <a:bodyPr/>
        <a:lstStyle/>
        <a:p>
          <a:endParaRPr lang="en-US"/>
        </a:p>
      </dgm:t>
    </dgm:pt>
    <dgm:pt modelId="{6EE9A1A6-977E-406C-BAC5-451B6C9837C3}" type="sibTrans" cxnId="{6621A68F-D542-446D-9A47-9F5519315D0D}">
      <dgm:prSet/>
      <dgm:spPr/>
      <dgm:t>
        <a:bodyPr/>
        <a:lstStyle/>
        <a:p>
          <a:endParaRPr lang="en-US"/>
        </a:p>
      </dgm:t>
    </dgm:pt>
    <dgm:pt modelId="{1249FD4C-BA82-4131-A781-E4E9CE724522}">
      <dgm:prSet/>
      <dgm:spPr/>
      <dgm:t>
        <a:bodyPr/>
        <a:lstStyle/>
        <a:p>
          <a:pPr algn="just"/>
          <a:r>
            <a:rPr lang="en-US" dirty="0"/>
            <a:t>The proposed strategy is to perform classification in multiple stages using a hierarchical framework.</a:t>
          </a:r>
        </a:p>
      </dgm:t>
    </dgm:pt>
    <dgm:pt modelId="{1FA04160-3ACE-4D1D-AFDF-EE0F74469741}" type="parTrans" cxnId="{6A91E222-0E4F-4B52-BCAB-A2BE62521411}">
      <dgm:prSet/>
      <dgm:spPr/>
      <dgm:t>
        <a:bodyPr/>
        <a:lstStyle/>
        <a:p>
          <a:endParaRPr lang="en-US"/>
        </a:p>
      </dgm:t>
    </dgm:pt>
    <dgm:pt modelId="{862F3606-9E32-4686-9D23-707E3B493A32}" type="sibTrans" cxnId="{6A91E222-0E4F-4B52-BCAB-A2BE62521411}">
      <dgm:prSet/>
      <dgm:spPr/>
      <dgm:t>
        <a:bodyPr/>
        <a:lstStyle/>
        <a:p>
          <a:endParaRPr lang="en-US"/>
        </a:p>
      </dgm:t>
    </dgm:pt>
    <dgm:pt modelId="{2F81CC10-E402-4AD9-8EAB-C47A49694DF6}">
      <dgm:prSet/>
      <dgm:spPr/>
      <dgm:t>
        <a:bodyPr/>
        <a:lstStyle/>
        <a:p>
          <a:r>
            <a:rPr lang="en-US" dirty="0"/>
            <a:t>Perform decomposition based on class imbalance or overlapping (minimize it)</a:t>
          </a:r>
        </a:p>
      </dgm:t>
    </dgm:pt>
    <dgm:pt modelId="{B44B2CB9-0F0F-4370-85ED-2A0440F4C218}" type="parTrans" cxnId="{9EFA210F-1315-427F-A218-CFAFDEA51425}">
      <dgm:prSet/>
      <dgm:spPr/>
      <dgm:t>
        <a:bodyPr/>
        <a:lstStyle/>
        <a:p>
          <a:endParaRPr lang="en-US"/>
        </a:p>
      </dgm:t>
    </dgm:pt>
    <dgm:pt modelId="{CD8C2BB1-DCC3-4AAD-B83A-F43930E946A2}" type="sibTrans" cxnId="{9EFA210F-1315-427F-A218-CFAFDEA51425}">
      <dgm:prSet/>
      <dgm:spPr/>
      <dgm:t>
        <a:bodyPr/>
        <a:lstStyle/>
        <a:p>
          <a:endParaRPr lang="en-US"/>
        </a:p>
      </dgm:t>
    </dgm:pt>
    <dgm:pt modelId="{FA989B2F-0C44-4398-8346-BEB5689A3A45}">
      <dgm:prSet/>
      <dgm:spPr/>
      <dgm:t>
        <a:bodyPr/>
        <a:lstStyle/>
        <a:p>
          <a:r>
            <a:rPr lang="en-US"/>
            <a:t>Gradually move towards smaller value.</a:t>
          </a:r>
        </a:p>
      </dgm:t>
    </dgm:pt>
    <dgm:pt modelId="{53DEAC63-95F5-4727-8217-A498376FC2C6}" type="parTrans" cxnId="{B699E2C7-036D-42E7-988F-1DDD98A81C86}">
      <dgm:prSet/>
      <dgm:spPr/>
      <dgm:t>
        <a:bodyPr/>
        <a:lstStyle/>
        <a:p>
          <a:endParaRPr lang="en-US"/>
        </a:p>
      </dgm:t>
    </dgm:pt>
    <dgm:pt modelId="{62077F20-DC33-4D64-AB0A-07DF0402E1D2}" type="sibTrans" cxnId="{B699E2C7-036D-42E7-988F-1DDD98A81C86}">
      <dgm:prSet/>
      <dgm:spPr/>
      <dgm:t>
        <a:bodyPr/>
        <a:lstStyle/>
        <a:p>
          <a:endParaRPr lang="en-US"/>
        </a:p>
      </dgm:t>
    </dgm:pt>
    <dgm:pt modelId="{61A57E53-7634-4934-A4D7-1945AF6FC24A}" type="pres">
      <dgm:prSet presAssocID="{23DB677D-DEAF-4271-B77F-854018D8E3AA}" presName="outerComposite" presStyleCnt="0">
        <dgm:presLayoutVars>
          <dgm:chMax val="5"/>
          <dgm:dir/>
          <dgm:resizeHandles val="exact"/>
        </dgm:presLayoutVars>
      </dgm:prSet>
      <dgm:spPr/>
    </dgm:pt>
    <dgm:pt modelId="{24422D4F-3CF1-4140-BB52-7D4638FA8467}" type="pres">
      <dgm:prSet presAssocID="{23DB677D-DEAF-4271-B77F-854018D8E3AA}" presName="dummyMaxCanvas" presStyleCnt="0">
        <dgm:presLayoutVars/>
      </dgm:prSet>
      <dgm:spPr/>
    </dgm:pt>
    <dgm:pt modelId="{791DAF07-E327-4957-8CED-E6D9DC2DCB3C}" type="pres">
      <dgm:prSet presAssocID="{23DB677D-DEAF-4271-B77F-854018D8E3AA}" presName="FourNodes_1" presStyleLbl="node1" presStyleIdx="0" presStyleCnt="4">
        <dgm:presLayoutVars>
          <dgm:bulletEnabled val="1"/>
        </dgm:presLayoutVars>
      </dgm:prSet>
      <dgm:spPr/>
    </dgm:pt>
    <dgm:pt modelId="{230334B6-60EA-45A5-BF9A-935A43DED7E6}" type="pres">
      <dgm:prSet presAssocID="{23DB677D-DEAF-4271-B77F-854018D8E3AA}" presName="FourNodes_2" presStyleLbl="node1" presStyleIdx="1" presStyleCnt="4">
        <dgm:presLayoutVars>
          <dgm:bulletEnabled val="1"/>
        </dgm:presLayoutVars>
      </dgm:prSet>
      <dgm:spPr/>
    </dgm:pt>
    <dgm:pt modelId="{BBD6AB31-5349-4883-93D7-A4B992D08685}" type="pres">
      <dgm:prSet presAssocID="{23DB677D-DEAF-4271-B77F-854018D8E3AA}" presName="FourNodes_3" presStyleLbl="node1" presStyleIdx="2" presStyleCnt="4">
        <dgm:presLayoutVars>
          <dgm:bulletEnabled val="1"/>
        </dgm:presLayoutVars>
      </dgm:prSet>
      <dgm:spPr/>
    </dgm:pt>
    <dgm:pt modelId="{C2D0ED0B-F951-4F8F-A657-3B55F9EC3BDE}" type="pres">
      <dgm:prSet presAssocID="{23DB677D-DEAF-4271-B77F-854018D8E3AA}" presName="FourNodes_4" presStyleLbl="node1" presStyleIdx="3" presStyleCnt="4">
        <dgm:presLayoutVars>
          <dgm:bulletEnabled val="1"/>
        </dgm:presLayoutVars>
      </dgm:prSet>
      <dgm:spPr/>
    </dgm:pt>
    <dgm:pt modelId="{684C0950-9EE5-4127-9E52-B43E4E700967}" type="pres">
      <dgm:prSet presAssocID="{23DB677D-DEAF-4271-B77F-854018D8E3AA}" presName="FourConn_1-2" presStyleLbl="fgAccFollowNode1" presStyleIdx="0" presStyleCnt="3">
        <dgm:presLayoutVars>
          <dgm:bulletEnabled val="1"/>
        </dgm:presLayoutVars>
      </dgm:prSet>
      <dgm:spPr/>
    </dgm:pt>
    <dgm:pt modelId="{8ED3E766-2CBD-48D4-9AF8-E2A38B055A25}" type="pres">
      <dgm:prSet presAssocID="{23DB677D-DEAF-4271-B77F-854018D8E3AA}" presName="FourConn_2-3" presStyleLbl="fgAccFollowNode1" presStyleIdx="1" presStyleCnt="3">
        <dgm:presLayoutVars>
          <dgm:bulletEnabled val="1"/>
        </dgm:presLayoutVars>
      </dgm:prSet>
      <dgm:spPr/>
    </dgm:pt>
    <dgm:pt modelId="{3D1A3CB0-CDE5-4DA8-ABF1-E97E0DA27E5F}" type="pres">
      <dgm:prSet presAssocID="{23DB677D-DEAF-4271-B77F-854018D8E3AA}" presName="FourConn_3-4" presStyleLbl="fgAccFollowNode1" presStyleIdx="2" presStyleCnt="3">
        <dgm:presLayoutVars>
          <dgm:bulletEnabled val="1"/>
        </dgm:presLayoutVars>
      </dgm:prSet>
      <dgm:spPr/>
    </dgm:pt>
    <dgm:pt modelId="{BA5280FD-8780-4C4C-8C87-7191DCD9D2FE}" type="pres">
      <dgm:prSet presAssocID="{23DB677D-DEAF-4271-B77F-854018D8E3AA}" presName="FourNodes_1_text" presStyleLbl="node1" presStyleIdx="3" presStyleCnt="4">
        <dgm:presLayoutVars>
          <dgm:bulletEnabled val="1"/>
        </dgm:presLayoutVars>
      </dgm:prSet>
      <dgm:spPr/>
    </dgm:pt>
    <dgm:pt modelId="{2D998318-9579-41DB-A903-07840831A091}" type="pres">
      <dgm:prSet presAssocID="{23DB677D-DEAF-4271-B77F-854018D8E3AA}" presName="FourNodes_2_text" presStyleLbl="node1" presStyleIdx="3" presStyleCnt="4">
        <dgm:presLayoutVars>
          <dgm:bulletEnabled val="1"/>
        </dgm:presLayoutVars>
      </dgm:prSet>
      <dgm:spPr/>
    </dgm:pt>
    <dgm:pt modelId="{6A208BF0-4BA8-4A71-8007-F95446F5888F}" type="pres">
      <dgm:prSet presAssocID="{23DB677D-DEAF-4271-B77F-854018D8E3AA}" presName="FourNodes_3_text" presStyleLbl="node1" presStyleIdx="3" presStyleCnt="4">
        <dgm:presLayoutVars>
          <dgm:bulletEnabled val="1"/>
        </dgm:presLayoutVars>
      </dgm:prSet>
      <dgm:spPr/>
    </dgm:pt>
    <dgm:pt modelId="{FCCB9323-63F9-42B1-AB09-E14AC5E91C9A}" type="pres">
      <dgm:prSet presAssocID="{23DB677D-DEAF-4271-B77F-854018D8E3AA}" presName="FourNodes_4_text" presStyleLbl="node1" presStyleIdx="3" presStyleCnt="4">
        <dgm:presLayoutVars>
          <dgm:bulletEnabled val="1"/>
        </dgm:presLayoutVars>
      </dgm:prSet>
      <dgm:spPr/>
    </dgm:pt>
  </dgm:ptLst>
  <dgm:cxnLst>
    <dgm:cxn modelId="{17CC9306-0E71-40BE-8044-FEE48A05073B}" type="presOf" srcId="{10937A24-22F3-49B5-A958-C8F636587B5C}" destId="{BA5280FD-8780-4C4C-8C87-7191DCD9D2FE}" srcOrd="1" destOrd="0" presId="urn:microsoft.com/office/officeart/2005/8/layout/vProcess5"/>
    <dgm:cxn modelId="{9EFA210F-1315-427F-A218-CFAFDEA51425}" srcId="{23DB677D-DEAF-4271-B77F-854018D8E3AA}" destId="{2F81CC10-E402-4AD9-8EAB-C47A49694DF6}" srcOrd="2" destOrd="0" parTransId="{B44B2CB9-0F0F-4370-85ED-2A0440F4C218}" sibTransId="{CD8C2BB1-DCC3-4AAD-B83A-F43930E946A2}"/>
    <dgm:cxn modelId="{6A91E222-0E4F-4B52-BCAB-A2BE62521411}" srcId="{23DB677D-DEAF-4271-B77F-854018D8E3AA}" destId="{1249FD4C-BA82-4131-A781-E4E9CE724522}" srcOrd="1" destOrd="0" parTransId="{1FA04160-3ACE-4D1D-AFDF-EE0F74469741}" sibTransId="{862F3606-9E32-4686-9D23-707E3B493A32}"/>
    <dgm:cxn modelId="{58EBE522-593B-4E46-81F8-F1B6EFC323FE}" type="presOf" srcId="{6EE9A1A6-977E-406C-BAC5-451B6C9837C3}" destId="{684C0950-9EE5-4127-9E52-B43E4E700967}" srcOrd="0" destOrd="0" presId="urn:microsoft.com/office/officeart/2005/8/layout/vProcess5"/>
    <dgm:cxn modelId="{47FA473B-4005-4F66-BDDD-B6A31BFEAC81}" type="presOf" srcId="{FA989B2F-0C44-4398-8346-BEB5689A3A45}" destId="{FCCB9323-63F9-42B1-AB09-E14AC5E91C9A}" srcOrd="1" destOrd="0" presId="urn:microsoft.com/office/officeart/2005/8/layout/vProcess5"/>
    <dgm:cxn modelId="{FCD7DE45-5F6F-4AEB-B296-554BB559D193}" type="presOf" srcId="{2F81CC10-E402-4AD9-8EAB-C47A49694DF6}" destId="{6A208BF0-4BA8-4A71-8007-F95446F5888F}" srcOrd="1" destOrd="0" presId="urn:microsoft.com/office/officeart/2005/8/layout/vProcess5"/>
    <dgm:cxn modelId="{6536757E-21FB-4E0B-BF80-CD59716795D8}" type="presOf" srcId="{10937A24-22F3-49B5-A958-C8F636587B5C}" destId="{791DAF07-E327-4957-8CED-E6D9DC2DCB3C}" srcOrd="0" destOrd="0" presId="urn:microsoft.com/office/officeart/2005/8/layout/vProcess5"/>
    <dgm:cxn modelId="{6621A68F-D542-446D-9A47-9F5519315D0D}" srcId="{23DB677D-DEAF-4271-B77F-854018D8E3AA}" destId="{10937A24-22F3-49B5-A958-C8F636587B5C}" srcOrd="0" destOrd="0" parTransId="{627A3FC3-ED77-4AC4-9E7D-E4FC5753F0D2}" sibTransId="{6EE9A1A6-977E-406C-BAC5-451B6C9837C3}"/>
    <dgm:cxn modelId="{2D988894-381A-4DDA-8B9F-1C6E04035AA5}" type="presOf" srcId="{1249FD4C-BA82-4131-A781-E4E9CE724522}" destId="{230334B6-60EA-45A5-BF9A-935A43DED7E6}" srcOrd="0" destOrd="0" presId="urn:microsoft.com/office/officeart/2005/8/layout/vProcess5"/>
    <dgm:cxn modelId="{45177E99-1025-453C-A1BD-056D35F17136}" type="presOf" srcId="{862F3606-9E32-4686-9D23-707E3B493A32}" destId="{8ED3E766-2CBD-48D4-9AF8-E2A38B055A25}" srcOrd="0" destOrd="0" presId="urn:microsoft.com/office/officeart/2005/8/layout/vProcess5"/>
    <dgm:cxn modelId="{B5E4F09D-0742-46F7-B83B-9C34994270EF}" type="presOf" srcId="{CD8C2BB1-DCC3-4AAD-B83A-F43930E946A2}" destId="{3D1A3CB0-CDE5-4DA8-ABF1-E97E0DA27E5F}" srcOrd="0" destOrd="0" presId="urn:microsoft.com/office/officeart/2005/8/layout/vProcess5"/>
    <dgm:cxn modelId="{92FAADC5-1587-4576-8C63-A1339AA8E2F6}" type="presOf" srcId="{23DB677D-DEAF-4271-B77F-854018D8E3AA}" destId="{61A57E53-7634-4934-A4D7-1945AF6FC24A}" srcOrd="0" destOrd="0" presId="urn:microsoft.com/office/officeart/2005/8/layout/vProcess5"/>
    <dgm:cxn modelId="{B699E2C7-036D-42E7-988F-1DDD98A81C86}" srcId="{23DB677D-DEAF-4271-B77F-854018D8E3AA}" destId="{FA989B2F-0C44-4398-8346-BEB5689A3A45}" srcOrd="3" destOrd="0" parTransId="{53DEAC63-95F5-4727-8217-A498376FC2C6}" sibTransId="{62077F20-DC33-4D64-AB0A-07DF0402E1D2}"/>
    <dgm:cxn modelId="{89BFF5D8-1A10-4771-8122-9DE930DDC8C7}" type="presOf" srcId="{2F81CC10-E402-4AD9-8EAB-C47A49694DF6}" destId="{BBD6AB31-5349-4883-93D7-A4B992D08685}" srcOrd="0" destOrd="0" presId="urn:microsoft.com/office/officeart/2005/8/layout/vProcess5"/>
    <dgm:cxn modelId="{62301ADE-E8D1-4F1A-8B57-EAF4CF6ED160}" type="presOf" srcId="{1249FD4C-BA82-4131-A781-E4E9CE724522}" destId="{2D998318-9579-41DB-A903-07840831A091}" srcOrd="1" destOrd="0" presId="urn:microsoft.com/office/officeart/2005/8/layout/vProcess5"/>
    <dgm:cxn modelId="{637187F8-64ED-4405-8024-59F77C3E4BF1}" type="presOf" srcId="{FA989B2F-0C44-4398-8346-BEB5689A3A45}" destId="{C2D0ED0B-F951-4F8F-A657-3B55F9EC3BDE}" srcOrd="0" destOrd="0" presId="urn:microsoft.com/office/officeart/2005/8/layout/vProcess5"/>
    <dgm:cxn modelId="{672C5794-87CD-4D77-AAF8-3539AB9C28D8}" type="presParOf" srcId="{61A57E53-7634-4934-A4D7-1945AF6FC24A}" destId="{24422D4F-3CF1-4140-BB52-7D4638FA8467}" srcOrd="0" destOrd="0" presId="urn:microsoft.com/office/officeart/2005/8/layout/vProcess5"/>
    <dgm:cxn modelId="{8A4C2B9B-D456-40BF-AEA2-6C151B303D8C}" type="presParOf" srcId="{61A57E53-7634-4934-A4D7-1945AF6FC24A}" destId="{791DAF07-E327-4957-8CED-E6D9DC2DCB3C}" srcOrd="1" destOrd="0" presId="urn:microsoft.com/office/officeart/2005/8/layout/vProcess5"/>
    <dgm:cxn modelId="{CDF3199E-E3BF-4CC0-B1C0-9EF79AD8347A}" type="presParOf" srcId="{61A57E53-7634-4934-A4D7-1945AF6FC24A}" destId="{230334B6-60EA-45A5-BF9A-935A43DED7E6}" srcOrd="2" destOrd="0" presId="urn:microsoft.com/office/officeart/2005/8/layout/vProcess5"/>
    <dgm:cxn modelId="{A88D0754-2D69-4BC4-B97E-0ACF38F150AC}" type="presParOf" srcId="{61A57E53-7634-4934-A4D7-1945AF6FC24A}" destId="{BBD6AB31-5349-4883-93D7-A4B992D08685}" srcOrd="3" destOrd="0" presId="urn:microsoft.com/office/officeart/2005/8/layout/vProcess5"/>
    <dgm:cxn modelId="{FEC50194-4EE5-4A70-8B5A-61A66C2334DB}" type="presParOf" srcId="{61A57E53-7634-4934-A4D7-1945AF6FC24A}" destId="{C2D0ED0B-F951-4F8F-A657-3B55F9EC3BDE}" srcOrd="4" destOrd="0" presId="urn:microsoft.com/office/officeart/2005/8/layout/vProcess5"/>
    <dgm:cxn modelId="{92E67956-143B-46DA-B2AD-16937CC1421A}" type="presParOf" srcId="{61A57E53-7634-4934-A4D7-1945AF6FC24A}" destId="{684C0950-9EE5-4127-9E52-B43E4E700967}" srcOrd="5" destOrd="0" presId="urn:microsoft.com/office/officeart/2005/8/layout/vProcess5"/>
    <dgm:cxn modelId="{3FF2191D-E836-4F31-8A56-452C2A6856E3}" type="presParOf" srcId="{61A57E53-7634-4934-A4D7-1945AF6FC24A}" destId="{8ED3E766-2CBD-48D4-9AF8-E2A38B055A25}" srcOrd="6" destOrd="0" presId="urn:microsoft.com/office/officeart/2005/8/layout/vProcess5"/>
    <dgm:cxn modelId="{59E2A053-9BC5-44F4-8A98-D248966620FD}" type="presParOf" srcId="{61A57E53-7634-4934-A4D7-1945AF6FC24A}" destId="{3D1A3CB0-CDE5-4DA8-ABF1-E97E0DA27E5F}" srcOrd="7" destOrd="0" presId="urn:microsoft.com/office/officeart/2005/8/layout/vProcess5"/>
    <dgm:cxn modelId="{B0B9ACED-4B83-4018-A722-7277F0EB60A9}" type="presParOf" srcId="{61A57E53-7634-4934-A4D7-1945AF6FC24A}" destId="{BA5280FD-8780-4C4C-8C87-7191DCD9D2FE}" srcOrd="8" destOrd="0" presId="urn:microsoft.com/office/officeart/2005/8/layout/vProcess5"/>
    <dgm:cxn modelId="{69470761-25C2-45E7-AB15-C8DD8C037A0B}" type="presParOf" srcId="{61A57E53-7634-4934-A4D7-1945AF6FC24A}" destId="{2D998318-9579-41DB-A903-07840831A091}" srcOrd="9" destOrd="0" presId="urn:microsoft.com/office/officeart/2005/8/layout/vProcess5"/>
    <dgm:cxn modelId="{608B007D-5D36-4924-A00C-05AB72C82981}" type="presParOf" srcId="{61A57E53-7634-4934-A4D7-1945AF6FC24A}" destId="{6A208BF0-4BA8-4A71-8007-F95446F5888F}" srcOrd="10" destOrd="0" presId="urn:microsoft.com/office/officeart/2005/8/layout/vProcess5"/>
    <dgm:cxn modelId="{C43E2719-2A04-4E27-B033-0B335EDE2955}" type="presParOf" srcId="{61A57E53-7634-4934-A4D7-1945AF6FC24A}" destId="{FCCB9323-63F9-42B1-AB09-E14AC5E91C9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D48D269-E8FD-4BF1-BDBE-00DF9DA36AD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C9EAFD7-C0CA-4F12-87FA-E8B18C1B43D1}">
      <dgm:prSet/>
      <dgm:spPr/>
      <dgm:t>
        <a:bodyPr/>
        <a:lstStyle/>
        <a:p>
          <a:r>
            <a:rPr lang="en-US"/>
            <a:t>iCost</a:t>
          </a:r>
        </a:p>
      </dgm:t>
    </dgm:pt>
    <dgm:pt modelId="{9A0A7016-6FBC-4094-8361-189576B97FD0}" type="parTrans" cxnId="{0D8C5A19-1017-4C95-B870-4926138BD1C5}">
      <dgm:prSet/>
      <dgm:spPr/>
      <dgm:t>
        <a:bodyPr/>
        <a:lstStyle/>
        <a:p>
          <a:endParaRPr lang="en-US"/>
        </a:p>
      </dgm:t>
    </dgm:pt>
    <dgm:pt modelId="{4582C9F7-079C-4FC3-9F7A-38E7575D93F7}" type="sibTrans" cxnId="{0D8C5A19-1017-4C95-B870-4926138BD1C5}">
      <dgm:prSet/>
      <dgm:spPr/>
      <dgm:t>
        <a:bodyPr/>
        <a:lstStyle/>
        <a:p>
          <a:endParaRPr lang="en-US"/>
        </a:p>
      </dgm:t>
    </dgm:pt>
    <dgm:pt modelId="{9588BD5C-EF79-48B9-BDC4-1725A0FA939F}">
      <dgm:prSet/>
      <dgm:spPr/>
      <dgm:t>
        <a:bodyPr/>
        <a:lstStyle/>
        <a:p>
          <a:pPr algn="just">
            <a:lnSpc>
              <a:spcPct val="150000"/>
            </a:lnSpc>
          </a:pPr>
          <a:r>
            <a:rPr lang="en-US"/>
            <a:t>Instance complexity was assessed based on nearest neighbors. There are other data complexity measures such as local sets that can be utilized as well.</a:t>
          </a:r>
        </a:p>
      </dgm:t>
    </dgm:pt>
    <dgm:pt modelId="{B4F0200B-3062-4E5A-8BCC-E366DECFBA63}" type="parTrans" cxnId="{0BE5EECF-6AB8-4CFA-8B28-F52989136BC3}">
      <dgm:prSet/>
      <dgm:spPr/>
      <dgm:t>
        <a:bodyPr/>
        <a:lstStyle/>
        <a:p>
          <a:endParaRPr lang="en-US"/>
        </a:p>
      </dgm:t>
    </dgm:pt>
    <dgm:pt modelId="{B95000F8-1F03-4D41-929D-40314218AE5F}" type="sibTrans" cxnId="{0BE5EECF-6AB8-4CFA-8B28-F52989136BC3}">
      <dgm:prSet/>
      <dgm:spPr/>
      <dgm:t>
        <a:bodyPr/>
        <a:lstStyle/>
        <a:p>
          <a:endParaRPr lang="en-US"/>
        </a:p>
      </dgm:t>
    </dgm:pt>
    <dgm:pt modelId="{CD5DB6F5-D1FF-400E-AC0C-7DA19C674F65}">
      <dgm:prSet/>
      <dgm:spPr/>
      <dgm:t>
        <a:bodyPr/>
        <a:lstStyle/>
        <a:p>
          <a:pPr algn="just">
            <a:lnSpc>
              <a:spcPct val="150000"/>
            </a:lnSpc>
          </a:pPr>
          <a:r>
            <a:rPr lang="en-US" dirty="0"/>
            <a:t>Outlier type instance category was not addressed separately. Since penalizing outliers is likely to increase overfitting, they should be tested with limited weights.</a:t>
          </a:r>
        </a:p>
      </dgm:t>
    </dgm:pt>
    <dgm:pt modelId="{3DBFF1A8-C33C-47D2-BF06-65D0F2970D6B}" type="parTrans" cxnId="{D60D6338-3C1A-4223-8C9D-4CA827991BF5}">
      <dgm:prSet/>
      <dgm:spPr/>
      <dgm:t>
        <a:bodyPr/>
        <a:lstStyle/>
        <a:p>
          <a:endParaRPr lang="en-US"/>
        </a:p>
      </dgm:t>
    </dgm:pt>
    <dgm:pt modelId="{27A80B93-48CF-471C-B6A0-02D395B75988}" type="sibTrans" cxnId="{D60D6338-3C1A-4223-8C9D-4CA827991BF5}">
      <dgm:prSet/>
      <dgm:spPr/>
      <dgm:t>
        <a:bodyPr/>
        <a:lstStyle/>
        <a:p>
          <a:endParaRPr lang="en-US"/>
        </a:p>
      </dgm:t>
    </dgm:pt>
    <dgm:pt modelId="{76B41DAC-3D46-4DC7-BBAB-B75CB47C96C3}">
      <dgm:prSet/>
      <dgm:spPr/>
      <dgm:t>
        <a:bodyPr/>
        <a:lstStyle/>
        <a:p>
          <a:r>
            <a:rPr lang="en-US"/>
            <a:t>UniSyn</a:t>
          </a:r>
        </a:p>
      </dgm:t>
    </dgm:pt>
    <dgm:pt modelId="{F121FAAC-4CE2-4E0F-89C2-9D305D85F7E9}" type="parTrans" cxnId="{816DF0D8-9529-467D-B05E-1943D5F65CEA}">
      <dgm:prSet/>
      <dgm:spPr/>
      <dgm:t>
        <a:bodyPr/>
        <a:lstStyle/>
        <a:p>
          <a:endParaRPr lang="en-US"/>
        </a:p>
      </dgm:t>
    </dgm:pt>
    <dgm:pt modelId="{834402BE-497C-4CA1-8D69-3A6775791D7C}" type="sibTrans" cxnId="{816DF0D8-9529-467D-B05E-1943D5F65CEA}">
      <dgm:prSet/>
      <dgm:spPr/>
      <dgm:t>
        <a:bodyPr/>
        <a:lstStyle/>
        <a:p>
          <a:endParaRPr lang="en-US"/>
        </a:p>
      </dgm:t>
    </dgm:pt>
    <dgm:pt modelId="{F34FD55A-4191-46C6-A7B2-8CF12D8ACA82}">
      <dgm:prSet/>
      <dgm:spPr/>
      <dgm:t>
        <a:bodyPr/>
        <a:lstStyle/>
        <a:p>
          <a:pPr algn="just">
            <a:lnSpc>
              <a:spcPct val="150000"/>
            </a:lnSpc>
          </a:pPr>
          <a:r>
            <a:rPr lang="en-US" dirty="0"/>
            <a:t>When dealing with heavily imbalanced data with very few minority-class instances, SMOTE struggles to create representative samples. Given that ML algorithms are highly data-dependent, overcoming this representational bottleneck poses a significant challenge.</a:t>
          </a:r>
        </a:p>
      </dgm:t>
    </dgm:pt>
    <dgm:pt modelId="{01035AF2-3ADF-44ED-95E5-A69AAD915E43}" type="parTrans" cxnId="{BA5A1732-CD0F-4084-AE92-BF7D5CF28A3E}">
      <dgm:prSet/>
      <dgm:spPr/>
      <dgm:t>
        <a:bodyPr/>
        <a:lstStyle/>
        <a:p>
          <a:endParaRPr lang="en-US"/>
        </a:p>
      </dgm:t>
    </dgm:pt>
    <dgm:pt modelId="{0C6F810B-54EB-4CBE-8CCC-4642E1D54BAB}" type="sibTrans" cxnId="{BA5A1732-CD0F-4084-AE92-BF7D5CF28A3E}">
      <dgm:prSet/>
      <dgm:spPr/>
      <dgm:t>
        <a:bodyPr/>
        <a:lstStyle/>
        <a:p>
          <a:endParaRPr lang="en-US"/>
        </a:p>
      </dgm:t>
    </dgm:pt>
    <dgm:pt modelId="{EF746D06-0BBC-4A12-A263-11C17021ED9E}" type="pres">
      <dgm:prSet presAssocID="{FD48D269-E8FD-4BF1-BDBE-00DF9DA36AD7}" presName="linear" presStyleCnt="0">
        <dgm:presLayoutVars>
          <dgm:animLvl val="lvl"/>
          <dgm:resizeHandles val="exact"/>
        </dgm:presLayoutVars>
      </dgm:prSet>
      <dgm:spPr/>
    </dgm:pt>
    <dgm:pt modelId="{C5F555E6-9461-4824-9D9B-FDE855B70E26}" type="pres">
      <dgm:prSet presAssocID="{8C9EAFD7-C0CA-4F12-87FA-E8B18C1B43D1}" presName="parentText" presStyleLbl="node1" presStyleIdx="0" presStyleCnt="2">
        <dgm:presLayoutVars>
          <dgm:chMax val="0"/>
          <dgm:bulletEnabled val="1"/>
        </dgm:presLayoutVars>
      </dgm:prSet>
      <dgm:spPr/>
    </dgm:pt>
    <dgm:pt modelId="{0652CD99-4C54-4FEF-9ADD-3EE77E00487B}" type="pres">
      <dgm:prSet presAssocID="{8C9EAFD7-C0CA-4F12-87FA-E8B18C1B43D1}" presName="childText" presStyleLbl="revTx" presStyleIdx="0" presStyleCnt="2">
        <dgm:presLayoutVars>
          <dgm:bulletEnabled val="1"/>
        </dgm:presLayoutVars>
      </dgm:prSet>
      <dgm:spPr/>
    </dgm:pt>
    <dgm:pt modelId="{9DE422F0-6BC0-41E4-B074-73FF88D47E6A}" type="pres">
      <dgm:prSet presAssocID="{76B41DAC-3D46-4DC7-BBAB-B75CB47C96C3}" presName="parentText" presStyleLbl="node1" presStyleIdx="1" presStyleCnt="2">
        <dgm:presLayoutVars>
          <dgm:chMax val="0"/>
          <dgm:bulletEnabled val="1"/>
        </dgm:presLayoutVars>
      </dgm:prSet>
      <dgm:spPr/>
    </dgm:pt>
    <dgm:pt modelId="{58DDDC7C-4488-4D30-B55E-50876A4CB48D}" type="pres">
      <dgm:prSet presAssocID="{76B41DAC-3D46-4DC7-BBAB-B75CB47C96C3}" presName="childText" presStyleLbl="revTx" presStyleIdx="1" presStyleCnt="2">
        <dgm:presLayoutVars>
          <dgm:bulletEnabled val="1"/>
        </dgm:presLayoutVars>
      </dgm:prSet>
      <dgm:spPr/>
    </dgm:pt>
  </dgm:ptLst>
  <dgm:cxnLst>
    <dgm:cxn modelId="{86ECA510-1438-4B70-8E1A-55C9BE580B6A}" type="presOf" srcId="{9588BD5C-EF79-48B9-BDC4-1725A0FA939F}" destId="{0652CD99-4C54-4FEF-9ADD-3EE77E00487B}" srcOrd="0" destOrd="0" presId="urn:microsoft.com/office/officeart/2005/8/layout/vList2"/>
    <dgm:cxn modelId="{0D8C5A19-1017-4C95-B870-4926138BD1C5}" srcId="{FD48D269-E8FD-4BF1-BDBE-00DF9DA36AD7}" destId="{8C9EAFD7-C0CA-4F12-87FA-E8B18C1B43D1}" srcOrd="0" destOrd="0" parTransId="{9A0A7016-6FBC-4094-8361-189576B97FD0}" sibTransId="{4582C9F7-079C-4FC3-9F7A-38E7575D93F7}"/>
    <dgm:cxn modelId="{BA5A1732-CD0F-4084-AE92-BF7D5CF28A3E}" srcId="{76B41DAC-3D46-4DC7-BBAB-B75CB47C96C3}" destId="{F34FD55A-4191-46C6-A7B2-8CF12D8ACA82}" srcOrd="0" destOrd="0" parTransId="{01035AF2-3ADF-44ED-95E5-A69AAD915E43}" sibTransId="{0C6F810B-54EB-4CBE-8CCC-4642E1D54BAB}"/>
    <dgm:cxn modelId="{D60D6338-3C1A-4223-8C9D-4CA827991BF5}" srcId="{8C9EAFD7-C0CA-4F12-87FA-E8B18C1B43D1}" destId="{CD5DB6F5-D1FF-400E-AC0C-7DA19C674F65}" srcOrd="1" destOrd="0" parTransId="{3DBFF1A8-C33C-47D2-BF06-65D0F2970D6B}" sibTransId="{27A80B93-48CF-471C-B6A0-02D395B75988}"/>
    <dgm:cxn modelId="{5DD8FB46-4F60-4CC6-905B-A2B0D9DC9DA1}" type="presOf" srcId="{76B41DAC-3D46-4DC7-BBAB-B75CB47C96C3}" destId="{9DE422F0-6BC0-41E4-B074-73FF88D47E6A}" srcOrd="0" destOrd="0" presId="urn:microsoft.com/office/officeart/2005/8/layout/vList2"/>
    <dgm:cxn modelId="{3AE6A1B1-58E0-4CEE-B57D-1405B6FC1E27}" type="presOf" srcId="{F34FD55A-4191-46C6-A7B2-8CF12D8ACA82}" destId="{58DDDC7C-4488-4D30-B55E-50876A4CB48D}" srcOrd="0" destOrd="0" presId="urn:microsoft.com/office/officeart/2005/8/layout/vList2"/>
    <dgm:cxn modelId="{0BE5EECF-6AB8-4CFA-8B28-F52989136BC3}" srcId="{8C9EAFD7-C0CA-4F12-87FA-E8B18C1B43D1}" destId="{9588BD5C-EF79-48B9-BDC4-1725A0FA939F}" srcOrd="0" destOrd="0" parTransId="{B4F0200B-3062-4E5A-8BCC-E366DECFBA63}" sibTransId="{B95000F8-1F03-4D41-929D-40314218AE5F}"/>
    <dgm:cxn modelId="{8F01F1D3-51E9-4D65-BD32-F3D3F20B661E}" type="presOf" srcId="{8C9EAFD7-C0CA-4F12-87FA-E8B18C1B43D1}" destId="{C5F555E6-9461-4824-9D9B-FDE855B70E26}" srcOrd="0" destOrd="0" presId="urn:microsoft.com/office/officeart/2005/8/layout/vList2"/>
    <dgm:cxn modelId="{816DF0D8-9529-467D-B05E-1943D5F65CEA}" srcId="{FD48D269-E8FD-4BF1-BDBE-00DF9DA36AD7}" destId="{76B41DAC-3D46-4DC7-BBAB-B75CB47C96C3}" srcOrd="1" destOrd="0" parTransId="{F121FAAC-4CE2-4E0F-89C2-9D305D85F7E9}" sibTransId="{834402BE-497C-4CA1-8D69-3A6775791D7C}"/>
    <dgm:cxn modelId="{414A1FDB-21DE-4EE9-AF31-7E6D9865E502}" type="presOf" srcId="{CD5DB6F5-D1FF-400E-AC0C-7DA19C674F65}" destId="{0652CD99-4C54-4FEF-9ADD-3EE77E00487B}" srcOrd="0" destOrd="1" presId="urn:microsoft.com/office/officeart/2005/8/layout/vList2"/>
    <dgm:cxn modelId="{CDA082EE-973B-4950-A0D5-602B7129BD31}" type="presOf" srcId="{FD48D269-E8FD-4BF1-BDBE-00DF9DA36AD7}" destId="{EF746D06-0BBC-4A12-A263-11C17021ED9E}" srcOrd="0" destOrd="0" presId="urn:microsoft.com/office/officeart/2005/8/layout/vList2"/>
    <dgm:cxn modelId="{6D6F8646-BF1B-4436-BC4B-1762617809EB}" type="presParOf" srcId="{EF746D06-0BBC-4A12-A263-11C17021ED9E}" destId="{C5F555E6-9461-4824-9D9B-FDE855B70E26}" srcOrd="0" destOrd="0" presId="urn:microsoft.com/office/officeart/2005/8/layout/vList2"/>
    <dgm:cxn modelId="{63D543FD-EF3D-4A6D-8597-736D7B53B278}" type="presParOf" srcId="{EF746D06-0BBC-4A12-A263-11C17021ED9E}" destId="{0652CD99-4C54-4FEF-9ADD-3EE77E00487B}" srcOrd="1" destOrd="0" presId="urn:microsoft.com/office/officeart/2005/8/layout/vList2"/>
    <dgm:cxn modelId="{25637362-F0C4-46FE-BDE3-36BB7E8558FE}" type="presParOf" srcId="{EF746D06-0BBC-4A12-A263-11C17021ED9E}" destId="{9DE422F0-6BC0-41E4-B074-73FF88D47E6A}" srcOrd="2" destOrd="0" presId="urn:microsoft.com/office/officeart/2005/8/layout/vList2"/>
    <dgm:cxn modelId="{BF97535C-7AA2-41BE-9796-6985CDC78116}" type="presParOf" srcId="{EF746D06-0BBC-4A12-A263-11C17021ED9E}" destId="{58DDDC7C-4488-4D30-B55E-50876A4CB48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D48D269-E8FD-4BF1-BDBE-00DF9DA36AD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8C9EAFD7-C0CA-4F12-87FA-E8B18C1B43D1}">
      <dgm:prSet/>
      <dgm:spPr/>
      <dgm:t>
        <a:bodyPr/>
        <a:lstStyle/>
        <a:p>
          <a:r>
            <a:rPr lang="en-US" dirty="0" err="1"/>
            <a:t>iBRF</a:t>
          </a:r>
          <a:endParaRPr lang="en-US" dirty="0"/>
        </a:p>
      </dgm:t>
    </dgm:pt>
    <dgm:pt modelId="{9A0A7016-6FBC-4094-8361-189576B97FD0}" type="parTrans" cxnId="{0D8C5A19-1017-4C95-B870-4926138BD1C5}">
      <dgm:prSet/>
      <dgm:spPr/>
      <dgm:t>
        <a:bodyPr/>
        <a:lstStyle/>
        <a:p>
          <a:endParaRPr lang="en-US"/>
        </a:p>
      </dgm:t>
    </dgm:pt>
    <dgm:pt modelId="{4582C9F7-079C-4FC3-9F7A-38E7575D93F7}" type="sibTrans" cxnId="{0D8C5A19-1017-4C95-B870-4926138BD1C5}">
      <dgm:prSet/>
      <dgm:spPr/>
      <dgm:t>
        <a:bodyPr/>
        <a:lstStyle/>
        <a:p>
          <a:endParaRPr lang="en-US"/>
        </a:p>
      </dgm:t>
    </dgm:pt>
    <dgm:pt modelId="{9588BD5C-EF79-48B9-BDC4-1725A0FA939F}">
      <dgm:prSet/>
      <dgm:spPr/>
      <dgm:t>
        <a:bodyPr/>
        <a:lstStyle/>
        <a:p>
          <a:pPr algn="just">
            <a:lnSpc>
              <a:spcPct val="150000"/>
            </a:lnSpc>
          </a:pPr>
          <a:r>
            <a:rPr lang="en-US" dirty="0"/>
            <a:t>Boosting framework can be utilized. </a:t>
          </a:r>
        </a:p>
      </dgm:t>
    </dgm:pt>
    <dgm:pt modelId="{B4F0200B-3062-4E5A-8BCC-E366DECFBA63}" type="parTrans" cxnId="{0BE5EECF-6AB8-4CFA-8B28-F52989136BC3}">
      <dgm:prSet/>
      <dgm:spPr/>
      <dgm:t>
        <a:bodyPr/>
        <a:lstStyle/>
        <a:p>
          <a:endParaRPr lang="en-US"/>
        </a:p>
      </dgm:t>
    </dgm:pt>
    <dgm:pt modelId="{B95000F8-1F03-4D41-929D-40314218AE5F}" type="sibTrans" cxnId="{0BE5EECF-6AB8-4CFA-8B28-F52989136BC3}">
      <dgm:prSet/>
      <dgm:spPr/>
      <dgm:t>
        <a:bodyPr/>
        <a:lstStyle/>
        <a:p>
          <a:endParaRPr lang="en-US"/>
        </a:p>
      </dgm:t>
    </dgm:pt>
    <dgm:pt modelId="{CD5DB6F5-D1FF-400E-AC0C-7DA19C674F65}">
      <dgm:prSet/>
      <dgm:spPr/>
      <dgm:t>
        <a:bodyPr/>
        <a:lstStyle/>
        <a:p>
          <a:pPr algn="just">
            <a:lnSpc>
              <a:spcPct val="150000"/>
            </a:lnSpc>
          </a:pPr>
          <a:r>
            <a:rPr lang="en-US" dirty="0"/>
            <a:t>Can be more time consuming in large datasets.</a:t>
          </a:r>
        </a:p>
      </dgm:t>
    </dgm:pt>
    <dgm:pt modelId="{3DBFF1A8-C33C-47D2-BF06-65D0F2970D6B}" type="parTrans" cxnId="{D60D6338-3C1A-4223-8C9D-4CA827991BF5}">
      <dgm:prSet/>
      <dgm:spPr/>
      <dgm:t>
        <a:bodyPr/>
        <a:lstStyle/>
        <a:p>
          <a:endParaRPr lang="en-US"/>
        </a:p>
      </dgm:t>
    </dgm:pt>
    <dgm:pt modelId="{27A80B93-48CF-471C-B6A0-02D395B75988}" type="sibTrans" cxnId="{D60D6338-3C1A-4223-8C9D-4CA827991BF5}">
      <dgm:prSet/>
      <dgm:spPr/>
      <dgm:t>
        <a:bodyPr/>
        <a:lstStyle/>
        <a:p>
          <a:endParaRPr lang="en-US"/>
        </a:p>
      </dgm:t>
    </dgm:pt>
    <dgm:pt modelId="{76B41DAC-3D46-4DC7-BBAB-B75CB47C96C3}">
      <dgm:prSet/>
      <dgm:spPr/>
      <dgm:t>
        <a:bodyPr/>
        <a:lstStyle/>
        <a:p>
          <a:r>
            <a:rPr lang="en-US" dirty="0"/>
            <a:t>Multilevel Decomposition Framework</a:t>
          </a:r>
        </a:p>
      </dgm:t>
    </dgm:pt>
    <dgm:pt modelId="{F121FAAC-4CE2-4E0F-89C2-9D305D85F7E9}" type="parTrans" cxnId="{816DF0D8-9529-467D-B05E-1943D5F65CEA}">
      <dgm:prSet/>
      <dgm:spPr/>
      <dgm:t>
        <a:bodyPr/>
        <a:lstStyle/>
        <a:p>
          <a:endParaRPr lang="en-US"/>
        </a:p>
      </dgm:t>
    </dgm:pt>
    <dgm:pt modelId="{834402BE-497C-4CA1-8D69-3A6775791D7C}" type="sibTrans" cxnId="{816DF0D8-9529-467D-B05E-1943D5F65CEA}">
      <dgm:prSet/>
      <dgm:spPr/>
      <dgm:t>
        <a:bodyPr/>
        <a:lstStyle/>
        <a:p>
          <a:endParaRPr lang="en-US"/>
        </a:p>
      </dgm:t>
    </dgm:pt>
    <dgm:pt modelId="{F34FD55A-4191-46C6-A7B2-8CF12D8ACA82}">
      <dgm:prSet/>
      <dgm:spPr/>
      <dgm:t>
        <a:bodyPr/>
        <a:lstStyle/>
        <a:p>
          <a:pPr algn="just">
            <a:lnSpc>
              <a:spcPct val="150000"/>
            </a:lnSpc>
          </a:pPr>
          <a:r>
            <a:rPr lang="en-US" dirty="0"/>
            <a:t>The work is currently in progress. While initial observations demonstrated promising results, further modifications (such as decomposition based on class overlapping) in the framework is possible.  </a:t>
          </a:r>
        </a:p>
      </dgm:t>
    </dgm:pt>
    <dgm:pt modelId="{01035AF2-3ADF-44ED-95E5-A69AAD915E43}" type="parTrans" cxnId="{BA5A1732-CD0F-4084-AE92-BF7D5CF28A3E}">
      <dgm:prSet/>
      <dgm:spPr/>
      <dgm:t>
        <a:bodyPr/>
        <a:lstStyle/>
        <a:p>
          <a:endParaRPr lang="en-US"/>
        </a:p>
      </dgm:t>
    </dgm:pt>
    <dgm:pt modelId="{0C6F810B-54EB-4CBE-8CCC-4642E1D54BAB}" type="sibTrans" cxnId="{BA5A1732-CD0F-4084-AE92-BF7D5CF28A3E}">
      <dgm:prSet/>
      <dgm:spPr/>
      <dgm:t>
        <a:bodyPr/>
        <a:lstStyle/>
        <a:p>
          <a:endParaRPr lang="en-US"/>
        </a:p>
      </dgm:t>
    </dgm:pt>
    <dgm:pt modelId="{08827F89-4709-4143-BED3-CADFA42ADE8B}">
      <dgm:prSet/>
      <dgm:spPr/>
      <dgm:t>
        <a:bodyPr/>
        <a:lstStyle/>
        <a:p>
          <a:pPr algn="just">
            <a:lnSpc>
              <a:spcPct val="150000"/>
            </a:lnSpc>
          </a:pPr>
          <a:r>
            <a:rPr lang="en-US" dirty="0"/>
            <a:t>More computational time.</a:t>
          </a:r>
        </a:p>
      </dgm:t>
    </dgm:pt>
    <dgm:pt modelId="{95226636-2D9D-45F5-80ED-3578BB680826}" type="parTrans" cxnId="{5EDAE521-2C3C-432C-B5BC-9739EDE7275A}">
      <dgm:prSet/>
      <dgm:spPr/>
      <dgm:t>
        <a:bodyPr/>
        <a:lstStyle/>
        <a:p>
          <a:endParaRPr lang="en-US"/>
        </a:p>
      </dgm:t>
    </dgm:pt>
    <dgm:pt modelId="{C922BB85-AC1A-4CF2-A380-268518A5A773}" type="sibTrans" cxnId="{5EDAE521-2C3C-432C-B5BC-9739EDE7275A}">
      <dgm:prSet/>
      <dgm:spPr/>
      <dgm:t>
        <a:bodyPr/>
        <a:lstStyle/>
        <a:p>
          <a:endParaRPr lang="en-US"/>
        </a:p>
      </dgm:t>
    </dgm:pt>
    <dgm:pt modelId="{EF746D06-0BBC-4A12-A263-11C17021ED9E}" type="pres">
      <dgm:prSet presAssocID="{FD48D269-E8FD-4BF1-BDBE-00DF9DA36AD7}" presName="linear" presStyleCnt="0">
        <dgm:presLayoutVars>
          <dgm:animLvl val="lvl"/>
          <dgm:resizeHandles val="exact"/>
        </dgm:presLayoutVars>
      </dgm:prSet>
      <dgm:spPr/>
    </dgm:pt>
    <dgm:pt modelId="{C5F555E6-9461-4824-9D9B-FDE855B70E26}" type="pres">
      <dgm:prSet presAssocID="{8C9EAFD7-C0CA-4F12-87FA-E8B18C1B43D1}" presName="parentText" presStyleLbl="node1" presStyleIdx="0" presStyleCnt="2">
        <dgm:presLayoutVars>
          <dgm:chMax val="0"/>
          <dgm:bulletEnabled val="1"/>
        </dgm:presLayoutVars>
      </dgm:prSet>
      <dgm:spPr/>
    </dgm:pt>
    <dgm:pt modelId="{0652CD99-4C54-4FEF-9ADD-3EE77E00487B}" type="pres">
      <dgm:prSet presAssocID="{8C9EAFD7-C0CA-4F12-87FA-E8B18C1B43D1}" presName="childText" presStyleLbl="revTx" presStyleIdx="0" presStyleCnt="2">
        <dgm:presLayoutVars>
          <dgm:bulletEnabled val="1"/>
        </dgm:presLayoutVars>
      </dgm:prSet>
      <dgm:spPr/>
    </dgm:pt>
    <dgm:pt modelId="{9DE422F0-6BC0-41E4-B074-73FF88D47E6A}" type="pres">
      <dgm:prSet presAssocID="{76B41DAC-3D46-4DC7-BBAB-B75CB47C96C3}" presName="parentText" presStyleLbl="node1" presStyleIdx="1" presStyleCnt="2">
        <dgm:presLayoutVars>
          <dgm:chMax val="0"/>
          <dgm:bulletEnabled val="1"/>
        </dgm:presLayoutVars>
      </dgm:prSet>
      <dgm:spPr/>
    </dgm:pt>
    <dgm:pt modelId="{58DDDC7C-4488-4D30-B55E-50876A4CB48D}" type="pres">
      <dgm:prSet presAssocID="{76B41DAC-3D46-4DC7-BBAB-B75CB47C96C3}" presName="childText" presStyleLbl="revTx" presStyleIdx="1" presStyleCnt="2">
        <dgm:presLayoutVars>
          <dgm:bulletEnabled val="1"/>
        </dgm:presLayoutVars>
      </dgm:prSet>
      <dgm:spPr/>
    </dgm:pt>
  </dgm:ptLst>
  <dgm:cxnLst>
    <dgm:cxn modelId="{16B4000A-B21F-490D-A993-58110DEE46EA}" type="presOf" srcId="{08827F89-4709-4143-BED3-CADFA42ADE8B}" destId="{58DDDC7C-4488-4D30-B55E-50876A4CB48D}" srcOrd="0" destOrd="1" presId="urn:microsoft.com/office/officeart/2005/8/layout/vList2"/>
    <dgm:cxn modelId="{86ECA510-1438-4B70-8E1A-55C9BE580B6A}" type="presOf" srcId="{9588BD5C-EF79-48B9-BDC4-1725A0FA939F}" destId="{0652CD99-4C54-4FEF-9ADD-3EE77E00487B}" srcOrd="0" destOrd="0" presId="urn:microsoft.com/office/officeart/2005/8/layout/vList2"/>
    <dgm:cxn modelId="{0D8C5A19-1017-4C95-B870-4926138BD1C5}" srcId="{FD48D269-E8FD-4BF1-BDBE-00DF9DA36AD7}" destId="{8C9EAFD7-C0CA-4F12-87FA-E8B18C1B43D1}" srcOrd="0" destOrd="0" parTransId="{9A0A7016-6FBC-4094-8361-189576B97FD0}" sibTransId="{4582C9F7-079C-4FC3-9F7A-38E7575D93F7}"/>
    <dgm:cxn modelId="{5EDAE521-2C3C-432C-B5BC-9739EDE7275A}" srcId="{76B41DAC-3D46-4DC7-BBAB-B75CB47C96C3}" destId="{08827F89-4709-4143-BED3-CADFA42ADE8B}" srcOrd="1" destOrd="0" parTransId="{95226636-2D9D-45F5-80ED-3578BB680826}" sibTransId="{C922BB85-AC1A-4CF2-A380-268518A5A773}"/>
    <dgm:cxn modelId="{BA5A1732-CD0F-4084-AE92-BF7D5CF28A3E}" srcId="{76B41DAC-3D46-4DC7-BBAB-B75CB47C96C3}" destId="{F34FD55A-4191-46C6-A7B2-8CF12D8ACA82}" srcOrd="0" destOrd="0" parTransId="{01035AF2-3ADF-44ED-95E5-A69AAD915E43}" sibTransId="{0C6F810B-54EB-4CBE-8CCC-4642E1D54BAB}"/>
    <dgm:cxn modelId="{D60D6338-3C1A-4223-8C9D-4CA827991BF5}" srcId="{8C9EAFD7-C0CA-4F12-87FA-E8B18C1B43D1}" destId="{CD5DB6F5-D1FF-400E-AC0C-7DA19C674F65}" srcOrd="1" destOrd="0" parTransId="{3DBFF1A8-C33C-47D2-BF06-65D0F2970D6B}" sibTransId="{27A80B93-48CF-471C-B6A0-02D395B75988}"/>
    <dgm:cxn modelId="{5DD8FB46-4F60-4CC6-905B-A2B0D9DC9DA1}" type="presOf" srcId="{76B41DAC-3D46-4DC7-BBAB-B75CB47C96C3}" destId="{9DE422F0-6BC0-41E4-B074-73FF88D47E6A}" srcOrd="0" destOrd="0" presId="urn:microsoft.com/office/officeart/2005/8/layout/vList2"/>
    <dgm:cxn modelId="{3AE6A1B1-58E0-4CEE-B57D-1405B6FC1E27}" type="presOf" srcId="{F34FD55A-4191-46C6-A7B2-8CF12D8ACA82}" destId="{58DDDC7C-4488-4D30-B55E-50876A4CB48D}" srcOrd="0" destOrd="0" presId="urn:microsoft.com/office/officeart/2005/8/layout/vList2"/>
    <dgm:cxn modelId="{0BE5EECF-6AB8-4CFA-8B28-F52989136BC3}" srcId="{8C9EAFD7-C0CA-4F12-87FA-E8B18C1B43D1}" destId="{9588BD5C-EF79-48B9-BDC4-1725A0FA939F}" srcOrd="0" destOrd="0" parTransId="{B4F0200B-3062-4E5A-8BCC-E366DECFBA63}" sibTransId="{B95000F8-1F03-4D41-929D-40314218AE5F}"/>
    <dgm:cxn modelId="{8F01F1D3-51E9-4D65-BD32-F3D3F20B661E}" type="presOf" srcId="{8C9EAFD7-C0CA-4F12-87FA-E8B18C1B43D1}" destId="{C5F555E6-9461-4824-9D9B-FDE855B70E26}" srcOrd="0" destOrd="0" presId="urn:microsoft.com/office/officeart/2005/8/layout/vList2"/>
    <dgm:cxn modelId="{816DF0D8-9529-467D-B05E-1943D5F65CEA}" srcId="{FD48D269-E8FD-4BF1-BDBE-00DF9DA36AD7}" destId="{76B41DAC-3D46-4DC7-BBAB-B75CB47C96C3}" srcOrd="1" destOrd="0" parTransId="{F121FAAC-4CE2-4E0F-89C2-9D305D85F7E9}" sibTransId="{834402BE-497C-4CA1-8D69-3A6775791D7C}"/>
    <dgm:cxn modelId="{414A1FDB-21DE-4EE9-AF31-7E6D9865E502}" type="presOf" srcId="{CD5DB6F5-D1FF-400E-AC0C-7DA19C674F65}" destId="{0652CD99-4C54-4FEF-9ADD-3EE77E00487B}" srcOrd="0" destOrd="1" presId="urn:microsoft.com/office/officeart/2005/8/layout/vList2"/>
    <dgm:cxn modelId="{CDA082EE-973B-4950-A0D5-602B7129BD31}" type="presOf" srcId="{FD48D269-E8FD-4BF1-BDBE-00DF9DA36AD7}" destId="{EF746D06-0BBC-4A12-A263-11C17021ED9E}" srcOrd="0" destOrd="0" presId="urn:microsoft.com/office/officeart/2005/8/layout/vList2"/>
    <dgm:cxn modelId="{6D6F8646-BF1B-4436-BC4B-1762617809EB}" type="presParOf" srcId="{EF746D06-0BBC-4A12-A263-11C17021ED9E}" destId="{C5F555E6-9461-4824-9D9B-FDE855B70E26}" srcOrd="0" destOrd="0" presId="urn:microsoft.com/office/officeart/2005/8/layout/vList2"/>
    <dgm:cxn modelId="{63D543FD-EF3D-4A6D-8597-736D7B53B278}" type="presParOf" srcId="{EF746D06-0BBC-4A12-A263-11C17021ED9E}" destId="{0652CD99-4C54-4FEF-9ADD-3EE77E00487B}" srcOrd="1" destOrd="0" presId="urn:microsoft.com/office/officeart/2005/8/layout/vList2"/>
    <dgm:cxn modelId="{25637362-F0C4-46FE-BDE3-36BB7E8558FE}" type="presParOf" srcId="{EF746D06-0BBC-4A12-A263-11C17021ED9E}" destId="{9DE422F0-6BC0-41E4-B074-73FF88D47E6A}" srcOrd="2" destOrd="0" presId="urn:microsoft.com/office/officeart/2005/8/layout/vList2"/>
    <dgm:cxn modelId="{BF97535C-7AA2-41BE-9796-6985CDC78116}" type="presParOf" srcId="{EF746D06-0BBC-4A12-A263-11C17021ED9E}" destId="{58DDDC7C-4488-4D30-B55E-50876A4CB48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3918B4-2872-46B5-BB6C-B1D9612AFFCD}" type="doc">
      <dgm:prSet loTypeId="urn:microsoft.com/office/officeart/2016/7/layout/LinearArrowProcessNumbered" loCatId="process" qsTypeId="urn:microsoft.com/office/officeart/2005/8/quickstyle/simple1" qsCatId="simple" csTypeId="urn:microsoft.com/office/officeart/2005/8/colors/accent0_3" csCatId="mainScheme" phldr="1"/>
      <dgm:spPr/>
      <dgm:t>
        <a:bodyPr/>
        <a:lstStyle/>
        <a:p>
          <a:endParaRPr lang="en-US"/>
        </a:p>
      </dgm:t>
    </dgm:pt>
    <dgm:pt modelId="{E9154EB4-9B76-46C2-9D81-473841483FFA}">
      <dgm:prSet custT="1"/>
      <dgm:spPr/>
      <dgm:t>
        <a:bodyPr/>
        <a:lstStyle/>
        <a:p>
          <a:pPr algn="l"/>
          <a:r>
            <a:rPr lang="en-US" sz="1400" dirty="0"/>
            <a:t>While a plethora of approaches have been developed for imbalanced classification tasks, a very limited amount of research has been conducted to analyze the efficacy of the established techniques on a wide variety of imbalanced datasets. </a:t>
          </a:r>
        </a:p>
      </dgm:t>
    </dgm:pt>
    <dgm:pt modelId="{A310DF34-8B98-470D-8F8B-3E5F1D07A645}" type="parTrans" cxnId="{0DE49A25-AC99-4189-864B-49380C95A958}">
      <dgm:prSet/>
      <dgm:spPr/>
      <dgm:t>
        <a:bodyPr/>
        <a:lstStyle/>
        <a:p>
          <a:endParaRPr lang="en-US"/>
        </a:p>
      </dgm:t>
    </dgm:pt>
    <dgm:pt modelId="{11DC1C78-7984-4C5C-8410-FCEB87E83472}" type="sibTrans" cxnId="{0DE49A25-AC99-4189-864B-49380C95A958}">
      <dgm:prSet phldrT="1" phldr="0"/>
      <dgm:spPr/>
      <dgm:t>
        <a:bodyPr/>
        <a:lstStyle/>
        <a:p>
          <a:r>
            <a:rPr lang="en-US"/>
            <a:t>1</a:t>
          </a:r>
        </a:p>
      </dgm:t>
    </dgm:pt>
    <dgm:pt modelId="{0AFB7671-564E-4636-A1AF-176A579B3277}">
      <dgm:prSet/>
      <dgm:spPr/>
      <dgm:t>
        <a:bodyPr/>
        <a:lstStyle/>
        <a:p>
          <a:r>
            <a:rPr lang="en-US" dirty="0"/>
            <a:t>Understanding the strengths and weak points of the techniques can guide the development of new, more robust approaches.</a:t>
          </a:r>
        </a:p>
      </dgm:t>
    </dgm:pt>
    <dgm:pt modelId="{CB240CE1-D612-4EED-99E6-E55F30D10018}" type="parTrans" cxnId="{43A8BACD-286D-4522-9165-DB677A552A58}">
      <dgm:prSet/>
      <dgm:spPr/>
      <dgm:t>
        <a:bodyPr/>
        <a:lstStyle/>
        <a:p>
          <a:endParaRPr lang="en-US"/>
        </a:p>
      </dgm:t>
    </dgm:pt>
    <dgm:pt modelId="{84ABBF28-9420-4135-AE1A-EE7E456DC804}" type="sibTrans" cxnId="{43A8BACD-286D-4522-9165-DB677A552A58}">
      <dgm:prSet phldrT="2" phldr="0"/>
      <dgm:spPr/>
      <dgm:t>
        <a:bodyPr/>
        <a:lstStyle/>
        <a:p>
          <a:r>
            <a:rPr lang="en-US"/>
            <a:t>2</a:t>
          </a:r>
        </a:p>
      </dgm:t>
    </dgm:pt>
    <dgm:pt modelId="{58D2390E-0CAD-4FDA-B140-4054DEB7DF2D}">
      <dgm:prSet/>
      <dgm:spPr/>
      <dgm:t>
        <a:bodyPr/>
        <a:lstStyle/>
        <a:p>
          <a:r>
            <a:rPr lang="en-US" dirty="0"/>
            <a:t>It has been observed during investigations that the popular approaches don’t work well in many imbalanced scenarios, particularly in highly imbalanced datasets. </a:t>
          </a:r>
        </a:p>
      </dgm:t>
    </dgm:pt>
    <dgm:pt modelId="{6792E173-2487-48A5-BB87-5F6F62AA08F6}" type="parTrans" cxnId="{596DD2A6-E871-415C-84CC-0CF4B9B3398B}">
      <dgm:prSet/>
      <dgm:spPr/>
      <dgm:t>
        <a:bodyPr/>
        <a:lstStyle/>
        <a:p>
          <a:endParaRPr lang="en-US"/>
        </a:p>
      </dgm:t>
    </dgm:pt>
    <dgm:pt modelId="{1BAF0E9A-33EF-4FC2-AE85-88342EC82D71}" type="sibTrans" cxnId="{596DD2A6-E871-415C-84CC-0CF4B9B3398B}">
      <dgm:prSet phldrT="3" phldr="0"/>
      <dgm:spPr/>
      <dgm:t>
        <a:bodyPr/>
        <a:lstStyle/>
        <a:p>
          <a:r>
            <a:rPr lang="en-US"/>
            <a:t>3</a:t>
          </a:r>
        </a:p>
      </dgm:t>
    </dgm:pt>
    <dgm:pt modelId="{199F3E5E-1544-4409-8AF6-E27A6E21CC20}">
      <dgm:prSet/>
      <dgm:spPr/>
      <dgm:t>
        <a:bodyPr/>
        <a:lstStyle/>
        <a:p>
          <a:r>
            <a:rPr lang="en-US"/>
            <a:t>Developing new approaches that can overcome the limitations of the state-of-the-art techniques and provide well generalized performance is one of the primary goals of this thesis.</a:t>
          </a:r>
        </a:p>
      </dgm:t>
    </dgm:pt>
    <dgm:pt modelId="{8D7210C9-B564-44C9-8A28-6F12C6B06FCE}" type="parTrans" cxnId="{23BCFE77-E4B8-48B8-A3BC-7C191E824C5A}">
      <dgm:prSet/>
      <dgm:spPr/>
      <dgm:t>
        <a:bodyPr/>
        <a:lstStyle/>
        <a:p>
          <a:endParaRPr lang="en-US"/>
        </a:p>
      </dgm:t>
    </dgm:pt>
    <dgm:pt modelId="{4B3C679E-9571-4AC9-B44A-3F39E0B8D7C3}" type="sibTrans" cxnId="{23BCFE77-E4B8-48B8-A3BC-7C191E824C5A}">
      <dgm:prSet phldrT="4" phldr="0"/>
      <dgm:spPr/>
      <dgm:t>
        <a:bodyPr/>
        <a:lstStyle/>
        <a:p>
          <a:r>
            <a:rPr lang="en-US"/>
            <a:t>4</a:t>
          </a:r>
        </a:p>
      </dgm:t>
    </dgm:pt>
    <dgm:pt modelId="{18641755-04BB-4D1D-82CC-46EAF2F04B6E}">
      <dgm:prSet/>
      <dgm:spPr/>
      <dgm:t>
        <a:bodyPr/>
        <a:lstStyle/>
        <a:p>
          <a:r>
            <a:rPr lang="en-US"/>
            <a:t>Most of the established techniques do not take into account all the data difficulty factors. Addressing these factors properly can improve prediction performance. </a:t>
          </a:r>
        </a:p>
      </dgm:t>
    </dgm:pt>
    <dgm:pt modelId="{6154BCA8-94FF-4D20-AB64-128FAF3BA103}" type="parTrans" cxnId="{6DF026EB-D832-4157-BD35-2BE96DFE5CDF}">
      <dgm:prSet/>
      <dgm:spPr/>
      <dgm:t>
        <a:bodyPr/>
        <a:lstStyle/>
        <a:p>
          <a:endParaRPr lang="en-US"/>
        </a:p>
      </dgm:t>
    </dgm:pt>
    <dgm:pt modelId="{DB1BC27B-AAAF-4EF4-AF10-EF1B2EBA5CA4}" type="sibTrans" cxnId="{6DF026EB-D832-4157-BD35-2BE96DFE5CDF}">
      <dgm:prSet phldrT="5" phldr="0"/>
      <dgm:spPr/>
      <dgm:t>
        <a:bodyPr/>
        <a:lstStyle/>
        <a:p>
          <a:r>
            <a:rPr lang="en-US"/>
            <a:t>5</a:t>
          </a:r>
        </a:p>
      </dgm:t>
    </dgm:pt>
    <dgm:pt modelId="{B04CFCBB-755D-43D4-97E0-96BBE8B6563F}" type="pres">
      <dgm:prSet presAssocID="{5F3918B4-2872-46B5-BB6C-B1D9612AFFCD}" presName="linearFlow" presStyleCnt="0">
        <dgm:presLayoutVars>
          <dgm:dir/>
          <dgm:animLvl val="lvl"/>
          <dgm:resizeHandles val="exact"/>
        </dgm:presLayoutVars>
      </dgm:prSet>
      <dgm:spPr/>
    </dgm:pt>
    <dgm:pt modelId="{C96EEA5D-0E2E-4F44-A56F-94F3745BADA4}" type="pres">
      <dgm:prSet presAssocID="{E9154EB4-9B76-46C2-9D81-473841483FFA}" presName="compositeNode" presStyleCnt="0"/>
      <dgm:spPr/>
    </dgm:pt>
    <dgm:pt modelId="{88ACE10C-585F-49D2-8DDD-C895F137C1D8}" type="pres">
      <dgm:prSet presAssocID="{E9154EB4-9B76-46C2-9D81-473841483FFA}" presName="parTx" presStyleLbl="node1" presStyleIdx="0" presStyleCnt="0">
        <dgm:presLayoutVars>
          <dgm:chMax val="0"/>
          <dgm:chPref val="0"/>
          <dgm:bulletEnabled val="1"/>
        </dgm:presLayoutVars>
      </dgm:prSet>
      <dgm:spPr/>
    </dgm:pt>
    <dgm:pt modelId="{5619CA3E-B2FB-45DE-AB31-71DA79E49A70}" type="pres">
      <dgm:prSet presAssocID="{E9154EB4-9B76-46C2-9D81-473841483FFA}" presName="parSh" presStyleCnt="0"/>
      <dgm:spPr/>
    </dgm:pt>
    <dgm:pt modelId="{26580B10-F2D4-4B7D-9E2F-99938731F3EC}" type="pres">
      <dgm:prSet presAssocID="{E9154EB4-9B76-46C2-9D81-473841483FFA}" presName="lineNode" presStyleLbl="alignAccFollowNode1" presStyleIdx="0" presStyleCnt="15"/>
      <dgm:spPr/>
    </dgm:pt>
    <dgm:pt modelId="{29B70819-353F-49DC-B22B-52BEAC4B8CFE}" type="pres">
      <dgm:prSet presAssocID="{E9154EB4-9B76-46C2-9D81-473841483FFA}" presName="lineArrowNode" presStyleLbl="alignAccFollowNode1" presStyleIdx="1" presStyleCnt="15"/>
      <dgm:spPr/>
    </dgm:pt>
    <dgm:pt modelId="{1F20E0BB-2C59-4A35-B4C9-EA2B8CF03D13}" type="pres">
      <dgm:prSet presAssocID="{11DC1C78-7984-4C5C-8410-FCEB87E83472}" presName="sibTransNodeCircle" presStyleLbl="alignNode1" presStyleIdx="0" presStyleCnt="5">
        <dgm:presLayoutVars>
          <dgm:chMax val="0"/>
          <dgm:bulletEnabled/>
        </dgm:presLayoutVars>
      </dgm:prSet>
      <dgm:spPr/>
    </dgm:pt>
    <dgm:pt modelId="{FA451C39-D7E2-482F-A915-7DCFAC87B36A}" type="pres">
      <dgm:prSet presAssocID="{11DC1C78-7984-4C5C-8410-FCEB87E83472}" presName="spacerBetweenCircleAndCallout" presStyleCnt="0">
        <dgm:presLayoutVars/>
      </dgm:prSet>
      <dgm:spPr/>
    </dgm:pt>
    <dgm:pt modelId="{C92B5113-4FFC-4B1F-BC81-DA9556A97411}" type="pres">
      <dgm:prSet presAssocID="{E9154EB4-9B76-46C2-9D81-473841483FFA}" presName="nodeText" presStyleLbl="alignAccFollowNode1" presStyleIdx="2" presStyleCnt="15" custScaleY="100000">
        <dgm:presLayoutVars>
          <dgm:bulletEnabled val="1"/>
        </dgm:presLayoutVars>
      </dgm:prSet>
      <dgm:spPr/>
    </dgm:pt>
    <dgm:pt modelId="{17D8CC3F-B881-41D2-B679-366D6E5463C2}" type="pres">
      <dgm:prSet presAssocID="{11DC1C78-7984-4C5C-8410-FCEB87E83472}" presName="sibTransComposite" presStyleCnt="0"/>
      <dgm:spPr/>
    </dgm:pt>
    <dgm:pt modelId="{3B3DFE89-FEB7-4ECA-AA00-CD9A1DB11473}" type="pres">
      <dgm:prSet presAssocID="{0AFB7671-564E-4636-A1AF-176A579B3277}" presName="compositeNode" presStyleCnt="0"/>
      <dgm:spPr/>
    </dgm:pt>
    <dgm:pt modelId="{D408B61E-C9B3-48A3-9E90-BD0A3B80942C}" type="pres">
      <dgm:prSet presAssocID="{0AFB7671-564E-4636-A1AF-176A579B3277}" presName="parTx" presStyleLbl="node1" presStyleIdx="0" presStyleCnt="0">
        <dgm:presLayoutVars>
          <dgm:chMax val="0"/>
          <dgm:chPref val="0"/>
          <dgm:bulletEnabled val="1"/>
        </dgm:presLayoutVars>
      </dgm:prSet>
      <dgm:spPr/>
    </dgm:pt>
    <dgm:pt modelId="{C2207483-EE96-4806-BFEE-63357689BAD5}" type="pres">
      <dgm:prSet presAssocID="{0AFB7671-564E-4636-A1AF-176A579B3277}" presName="parSh" presStyleCnt="0"/>
      <dgm:spPr/>
    </dgm:pt>
    <dgm:pt modelId="{D93BD5AC-34D7-406C-B27A-E4DE2684AA1C}" type="pres">
      <dgm:prSet presAssocID="{0AFB7671-564E-4636-A1AF-176A579B3277}" presName="lineNode" presStyleLbl="alignAccFollowNode1" presStyleIdx="3" presStyleCnt="15"/>
      <dgm:spPr/>
    </dgm:pt>
    <dgm:pt modelId="{B5D37E21-944A-46DC-910C-C48C3AC3DE3B}" type="pres">
      <dgm:prSet presAssocID="{0AFB7671-564E-4636-A1AF-176A579B3277}" presName="lineArrowNode" presStyleLbl="alignAccFollowNode1" presStyleIdx="4" presStyleCnt="15"/>
      <dgm:spPr/>
    </dgm:pt>
    <dgm:pt modelId="{A8F848F3-F945-41B8-B8D7-E82E78861128}" type="pres">
      <dgm:prSet presAssocID="{84ABBF28-9420-4135-AE1A-EE7E456DC804}" presName="sibTransNodeCircle" presStyleLbl="alignNode1" presStyleIdx="1" presStyleCnt="5">
        <dgm:presLayoutVars>
          <dgm:chMax val="0"/>
          <dgm:bulletEnabled/>
        </dgm:presLayoutVars>
      </dgm:prSet>
      <dgm:spPr/>
    </dgm:pt>
    <dgm:pt modelId="{64E63516-B8CC-4DF6-A69E-3377B8E979D4}" type="pres">
      <dgm:prSet presAssocID="{84ABBF28-9420-4135-AE1A-EE7E456DC804}" presName="spacerBetweenCircleAndCallout" presStyleCnt="0">
        <dgm:presLayoutVars/>
      </dgm:prSet>
      <dgm:spPr/>
    </dgm:pt>
    <dgm:pt modelId="{198B8322-C116-4991-A781-4AFFBB69E5C0}" type="pres">
      <dgm:prSet presAssocID="{0AFB7671-564E-4636-A1AF-176A579B3277}" presName="nodeText" presStyleLbl="alignAccFollowNode1" presStyleIdx="5" presStyleCnt="15">
        <dgm:presLayoutVars>
          <dgm:bulletEnabled val="1"/>
        </dgm:presLayoutVars>
      </dgm:prSet>
      <dgm:spPr/>
    </dgm:pt>
    <dgm:pt modelId="{1AD0E02C-1894-4296-93C8-E3DCE074706B}" type="pres">
      <dgm:prSet presAssocID="{84ABBF28-9420-4135-AE1A-EE7E456DC804}" presName="sibTransComposite" presStyleCnt="0"/>
      <dgm:spPr/>
    </dgm:pt>
    <dgm:pt modelId="{3A3F8D0C-2D5D-4B8F-88BB-1BC15D1C2F9F}" type="pres">
      <dgm:prSet presAssocID="{58D2390E-0CAD-4FDA-B140-4054DEB7DF2D}" presName="compositeNode" presStyleCnt="0"/>
      <dgm:spPr/>
    </dgm:pt>
    <dgm:pt modelId="{7DCAB9C6-3AF1-4B70-8003-4CB0B62FE6CF}" type="pres">
      <dgm:prSet presAssocID="{58D2390E-0CAD-4FDA-B140-4054DEB7DF2D}" presName="parTx" presStyleLbl="node1" presStyleIdx="0" presStyleCnt="0">
        <dgm:presLayoutVars>
          <dgm:chMax val="0"/>
          <dgm:chPref val="0"/>
          <dgm:bulletEnabled val="1"/>
        </dgm:presLayoutVars>
      </dgm:prSet>
      <dgm:spPr/>
    </dgm:pt>
    <dgm:pt modelId="{EDC42F10-4B82-4BA6-8FCB-E59A8F7998CB}" type="pres">
      <dgm:prSet presAssocID="{58D2390E-0CAD-4FDA-B140-4054DEB7DF2D}" presName="parSh" presStyleCnt="0"/>
      <dgm:spPr/>
    </dgm:pt>
    <dgm:pt modelId="{3D2461BA-9810-421C-9C78-F360453FCBD8}" type="pres">
      <dgm:prSet presAssocID="{58D2390E-0CAD-4FDA-B140-4054DEB7DF2D}" presName="lineNode" presStyleLbl="alignAccFollowNode1" presStyleIdx="6" presStyleCnt="15"/>
      <dgm:spPr/>
    </dgm:pt>
    <dgm:pt modelId="{665736E8-32F2-4F47-B7FA-F1BB001D8BF2}" type="pres">
      <dgm:prSet presAssocID="{58D2390E-0CAD-4FDA-B140-4054DEB7DF2D}" presName="lineArrowNode" presStyleLbl="alignAccFollowNode1" presStyleIdx="7" presStyleCnt="15"/>
      <dgm:spPr/>
    </dgm:pt>
    <dgm:pt modelId="{2F4578C9-9278-4CC7-9C15-98BE0A418C23}" type="pres">
      <dgm:prSet presAssocID="{1BAF0E9A-33EF-4FC2-AE85-88342EC82D71}" presName="sibTransNodeCircle" presStyleLbl="alignNode1" presStyleIdx="2" presStyleCnt="5">
        <dgm:presLayoutVars>
          <dgm:chMax val="0"/>
          <dgm:bulletEnabled/>
        </dgm:presLayoutVars>
      </dgm:prSet>
      <dgm:spPr/>
    </dgm:pt>
    <dgm:pt modelId="{5D532FA1-2BAA-4EDC-8082-AE0C5DE3DC61}" type="pres">
      <dgm:prSet presAssocID="{1BAF0E9A-33EF-4FC2-AE85-88342EC82D71}" presName="spacerBetweenCircleAndCallout" presStyleCnt="0">
        <dgm:presLayoutVars/>
      </dgm:prSet>
      <dgm:spPr/>
    </dgm:pt>
    <dgm:pt modelId="{B8A74213-693D-47E2-859E-11F23DE72F44}" type="pres">
      <dgm:prSet presAssocID="{58D2390E-0CAD-4FDA-B140-4054DEB7DF2D}" presName="nodeText" presStyleLbl="alignAccFollowNode1" presStyleIdx="8" presStyleCnt="15">
        <dgm:presLayoutVars>
          <dgm:bulletEnabled val="1"/>
        </dgm:presLayoutVars>
      </dgm:prSet>
      <dgm:spPr/>
    </dgm:pt>
    <dgm:pt modelId="{11AD37CA-7295-43E8-9556-476D3E3861E0}" type="pres">
      <dgm:prSet presAssocID="{1BAF0E9A-33EF-4FC2-AE85-88342EC82D71}" presName="sibTransComposite" presStyleCnt="0"/>
      <dgm:spPr/>
    </dgm:pt>
    <dgm:pt modelId="{D88CCCE0-38F2-4E16-98CD-96D242DAFF69}" type="pres">
      <dgm:prSet presAssocID="{199F3E5E-1544-4409-8AF6-E27A6E21CC20}" presName="compositeNode" presStyleCnt="0"/>
      <dgm:spPr/>
    </dgm:pt>
    <dgm:pt modelId="{023A151B-A0F9-4E78-B0EA-09D7099F2482}" type="pres">
      <dgm:prSet presAssocID="{199F3E5E-1544-4409-8AF6-E27A6E21CC20}" presName="parTx" presStyleLbl="node1" presStyleIdx="0" presStyleCnt="0">
        <dgm:presLayoutVars>
          <dgm:chMax val="0"/>
          <dgm:chPref val="0"/>
          <dgm:bulletEnabled val="1"/>
        </dgm:presLayoutVars>
      </dgm:prSet>
      <dgm:spPr/>
    </dgm:pt>
    <dgm:pt modelId="{66414AAC-AFDE-4E33-839D-51086F5D84B2}" type="pres">
      <dgm:prSet presAssocID="{199F3E5E-1544-4409-8AF6-E27A6E21CC20}" presName="parSh" presStyleCnt="0"/>
      <dgm:spPr/>
    </dgm:pt>
    <dgm:pt modelId="{C7975476-7C7B-45D3-B6D2-F6778D0E52B0}" type="pres">
      <dgm:prSet presAssocID="{199F3E5E-1544-4409-8AF6-E27A6E21CC20}" presName="lineNode" presStyleLbl="alignAccFollowNode1" presStyleIdx="9" presStyleCnt="15"/>
      <dgm:spPr/>
    </dgm:pt>
    <dgm:pt modelId="{4236D238-2960-4478-BC86-37457DC0F118}" type="pres">
      <dgm:prSet presAssocID="{199F3E5E-1544-4409-8AF6-E27A6E21CC20}" presName="lineArrowNode" presStyleLbl="alignAccFollowNode1" presStyleIdx="10" presStyleCnt="15"/>
      <dgm:spPr/>
    </dgm:pt>
    <dgm:pt modelId="{E4533F49-59E8-46DB-831E-BAF43455A5A6}" type="pres">
      <dgm:prSet presAssocID="{4B3C679E-9571-4AC9-B44A-3F39E0B8D7C3}" presName="sibTransNodeCircle" presStyleLbl="alignNode1" presStyleIdx="3" presStyleCnt="5">
        <dgm:presLayoutVars>
          <dgm:chMax val="0"/>
          <dgm:bulletEnabled/>
        </dgm:presLayoutVars>
      </dgm:prSet>
      <dgm:spPr/>
    </dgm:pt>
    <dgm:pt modelId="{5F565760-AEFF-46ED-9974-479140670914}" type="pres">
      <dgm:prSet presAssocID="{4B3C679E-9571-4AC9-B44A-3F39E0B8D7C3}" presName="spacerBetweenCircleAndCallout" presStyleCnt="0">
        <dgm:presLayoutVars/>
      </dgm:prSet>
      <dgm:spPr/>
    </dgm:pt>
    <dgm:pt modelId="{B4B7FC8C-3977-42C6-805A-F5DA345BF07B}" type="pres">
      <dgm:prSet presAssocID="{199F3E5E-1544-4409-8AF6-E27A6E21CC20}" presName="nodeText" presStyleLbl="alignAccFollowNode1" presStyleIdx="11" presStyleCnt="15">
        <dgm:presLayoutVars>
          <dgm:bulletEnabled val="1"/>
        </dgm:presLayoutVars>
      </dgm:prSet>
      <dgm:spPr/>
    </dgm:pt>
    <dgm:pt modelId="{8F76B0A5-1E5C-4744-A5FC-25EF8CB6E524}" type="pres">
      <dgm:prSet presAssocID="{4B3C679E-9571-4AC9-B44A-3F39E0B8D7C3}" presName="sibTransComposite" presStyleCnt="0"/>
      <dgm:spPr/>
    </dgm:pt>
    <dgm:pt modelId="{C939F833-086D-45AA-B8A9-86E815C7FF4C}" type="pres">
      <dgm:prSet presAssocID="{18641755-04BB-4D1D-82CC-46EAF2F04B6E}" presName="compositeNode" presStyleCnt="0"/>
      <dgm:spPr/>
    </dgm:pt>
    <dgm:pt modelId="{FDF333B0-3D98-4E64-99E5-63D94512E829}" type="pres">
      <dgm:prSet presAssocID="{18641755-04BB-4D1D-82CC-46EAF2F04B6E}" presName="parTx" presStyleLbl="node1" presStyleIdx="0" presStyleCnt="0">
        <dgm:presLayoutVars>
          <dgm:chMax val="0"/>
          <dgm:chPref val="0"/>
          <dgm:bulletEnabled val="1"/>
        </dgm:presLayoutVars>
      </dgm:prSet>
      <dgm:spPr/>
    </dgm:pt>
    <dgm:pt modelId="{3974E164-D3F0-41CE-9A20-C7B8A390DC7B}" type="pres">
      <dgm:prSet presAssocID="{18641755-04BB-4D1D-82CC-46EAF2F04B6E}" presName="parSh" presStyleCnt="0"/>
      <dgm:spPr/>
    </dgm:pt>
    <dgm:pt modelId="{41A506E0-2F2E-4EB5-81D0-0964A1BB278F}" type="pres">
      <dgm:prSet presAssocID="{18641755-04BB-4D1D-82CC-46EAF2F04B6E}" presName="lineNode" presStyleLbl="alignAccFollowNode1" presStyleIdx="12" presStyleCnt="15"/>
      <dgm:spPr/>
    </dgm:pt>
    <dgm:pt modelId="{9000918A-210E-4417-9106-1511E80F2BD7}" type="pres">
      <dgm:prSet presAssocID="{18641755-04BB-4D1D-82CC-46EAF2F04B6E}" presName="lineArrowNode" presStyleLbl="alignAccFollowNode1" presStyleIdx="13" presStyleCnt="15"/>
      <dgm:spPr/>
    </dgm:pt>
    <dgm:pt modelId="{94885198-ECA7-483C-B299-74929F168507}" type="pres">
      <dgm:prSet presAssocID="{DB1BC27B-AAAF-4EF4-AF10-EF1B2EBA5CA4}" presName="sibTransNodeCircle" presStyleLbl="alignNode1" presStyleIdx="4" presStyleCnt="5">
        <dgm:presLayoutVars>
          <dgm:chMax val="0"/>
          <dgm:bulletEnabled/>
        </dgm:presLayoutVars>
      </dgm:prSet>
      <dgm:spPr/>
    </dgm:pt>
    <dgm:pt modelId="{0A248A5D-51C5-4745-AE3C-6B8872FFA957}" type="pres">
      <dgm:prSet presAssocID="{DB1BC27B-AAAF-4EF4-AF10-EF1B2EBA5CA4}" presName="spacerBetweenCircleAndCallout" presStyleCnt="0">
        <dgm:presLayoutVars/>
      </dgm:prSet>
      <dgm:spPr/>
    </dgm:pt>
    <dgm:pt modelId="{C7ED28FD-2682-41F6-B363-D4309E96DEA9}" type="pres">
      <dgm:prSet presAssocID="{18641755-04BB-4D1D-82CC-46EAF2F04B6E}" presName="nodeText" presStyleLbl="alignAccFollowNode1" presStyleIdx="14" presStyleCnt="15">
        <dgm:presLayoutVars>
          <dgm:bulletEnabled val="1"/>
        </dgm:presLayoutVars>
      </dgm:prSet>
      <dgm:spPr/>
    </dgm:pt>
  </dgm:ptLst>
  <dgm:cxnLst>
    <dgm:cxn modelId="{DD961901-BC2F-41E6-9BA9-FA324E60A7A7}" type="presOf" srcId="{1BAF0E9A-33EF-4FC2-AE85-88342EC82D71}" destId="{2F4578C9-9278-4CC7-9C15-98BE0A418C23}" srcOrd="0" destOrd="0" presId="urn:microsoft.com/office/officeart/2016/7/layout/LinearArrowProcessNumbered"/>
    <dgm:cxn modelId="{E8903606-7074-4BFB-9D19-8F61C8B421F0}" type="presOf" srcId="{58D2390E-0CAD-4FDA-B140-4054DEB7DF2D}" destId="{B8A74213-693D-47E2-859E-11F23DE72F44}" srcOrd="0" destOrd="0" presId="urn:microsoft.com/office/officeart/2016/7/layout/LinearArrowProcessNumbered"/>
    <dgm:cxn modelId="{957ADF0B-FF82-417E-A5E9-570C48CAA746}" type="presOf" srcId="{11DC1C78-7984-4C5C-8410-FCEB87E83472}" destId="{1F20E0BB-2C59-4A35-B4C9-EA2B8CF03D13}" srcOrd="0" destOrd="0" presId="urn:microsoft.com/office/officeart/2016/7/layout/LinearArrowProcessNumbered"/>
    <dgm:cxn modelId="{0397DB1B-F986-4735-BD77-188A6F031AAE}" type="presOf" srcId="{84ABBF28-9420-4135-AE1A-EE7E456DC804}" destId="{A8F848F3-F945-41B8-B8D7-E82E78861128}" srcOrd="0" destOrd="0" presId="urn:microsoft.com/office/officeart/2016/7/layout/LinearArrowProcessNumbered"/>
    <dgm:cxn modelId="{0DE49A25-AC99-4189-864B-49380C95A958}" srcId="{5F3918B4-2872-46B5-BB6C-B1D9612AFFCD}" destId="{E9154EB4-9B76-46C2-9D81-473841483FFA}" srcOrd="0" destOrd="0" parTransId="{A310DF34-8B98-470D-8F8B-3E5F1D07A645}" sibTransId="{11DC1C78-7984-4C5C-8410-FCEB87E83472}"/>
    <dgm:cxn modelId="{072F4229-823D-4406-B56D-C31661ED9BB5}" type="presOf" srcId="{E9154EB4-9B76-46C2-9D81-473841483FFA}" destId="{C92B5113-4FFC-4B1F-BC81-DA9556A97411}" srcOrd="0" destOrd="0" presId="urn:microsoft.com/office/officeart/2016/7/layout/LinearArrowProcessNumbered"/>
    <dgm:cxn modelId="{A5BFA72A-97CA-431B-8861-5146F9BC01F2}" type="presOf" srcId="{199F3E5E-1544-4409-8AF6-E27A6E21CC20}" destId="{B4B7FC8C-3977-42C6-805A-F5DA345BF07B}" srcOrd="0" destOrd="0" presId="urn:microsoft.com/office/officeart/2016/7/layout/LinearArrowProcessNumbered"/>
    <dgm:cxn modelId="{8BB9C877-8E34-4730-8139-E6E77CB7D0D8}" type="presOf" srcId="{18641755-04BB-4D1D-82CC-46EAF2F04B6E}" destId="{C7ED28FD-2682-41F6-B363-D4309E96DEA9}" srcOrd="0" destOrd="0" presId="urn:microsoft.com/office/officeart/2016/7/layout/LinearArrowProcessNumbered"/>
    <dgm:cxn modelId="{23BCFE77-E4B8-48B8-A3BC-7C191E824C5A}" srcId="{5F3918B4-2872-46B5-BB6C-B1D9612AFFCD}" destId="{199F3E5E-1544-4409-8AF6-E27A6E21CC20}" srcOrd="3" destOrd="0" parTransId="{8D7210C9-B564-44C9-8A28-6F12C6B06FCE}" sibTransId="{4B3C679E-9571-4AC9-B44A-3F39E0B8D7C3}"/>
    <dgm:cxn modelId="{E554E58D-B977-4668-A22B-325B1A999529}" type="presOf" srcId="{DB1BC27B-AAAF-4EF4-AF10-EF1B2EBA5CA4}" destId="{94885198-ECA7-483C-B299-74929F168507}" srcOrd="0" destOrd="0" presId="urn:microsoft.com/office/officeart/2016/7/layout/LinearArrowProcessNumbered"/>
    <dgm:cxn modelId="{E1CCEE8D-B505-42D4-A736-4681265483C3}" type="presOf" srcId="{5F3918B4-2872-46B5-BB6C-B1D9612AFFCD}" destId="{B04CFCBB-755D-43D4-97E0-96BBE8B6563F}" srcOrd="0" destOrd="0" presId="urn:microsoft.com/office/officeart/2016/7/layout/LinearArrowProcessNumbered"/>
    <dgm:cxn modelId="{E24B8AA4-5A2D-4FAE-9133-2B33DD9EED31}" type="presOf" srcId="{0AFB7671-564E-4636-A1AF-176A579B3277}" destId="{198B8322-C116-4991-A781-4AFFBB69E5C0}" srcOrd="0" destOrd="0" presId="urn:microsoft.com/office/officeart/2016/7/layout/LinearArrowProcessNumbered"/>
    <dgm:cxn modelId="{596DD2A6-E871-415C-84CC-0CF4B9B3398B}" srcId="{5F3918B4-2872-46B5-BB6C-B1D9612AFFCD}" destId="{58D2390E-0CAD-4FDA-B140-4054DEB7DF2D}" srcOrd="2" destOrd="0" parTransId="{6792E173-2487-48A5-BB87-5F6F62AA08F6}" sibTransId="{1BAF0E9A-33EF-4FC2-AE85-88342EC82D71}"/>
    <dgm:cxn modelId="{43A8BACD-286D-4522-9165-DB677A552A58}" srcId="{5F3918B4-2872-46B5-BB6C-B1D9612AFFCD}" destId="{0AFB7671-564E-4636-A1AF-176A579B3277}" srcOrd="1" destOrd="0" parTransId="{CB240CE1-D612-4EED-99E6-E55F30D10018}" sibTransId="{84ABBF28-9420-4135-AE1A-EE7E456DC804}"/>
    <dgm:cxn modelId="{B4D6CEDB-EFCD-4AC3-9994-C6C604B1599C}" type="presOf" srcId="{4B3C679E-9571-4AC9-B44A-3F39E0B8D7C3}" destId="{E4533F49-59E8-46DB-831E-BAF43455A5A6}" srcOrd="0" destOrd="0" presId="urn:microsoft.com/office/officeart/2016/7/layout/LinearArrowProcessNumbered"/>
    <dgm:cxn modelId="{6DF026EB-D832-4157-BD35-2BE96DFE5CDF}" srcId="{5F3918B4-2872-46B5-BB6C-B1D9612AFFCD}" destId="{18641755-04BB-4D1D-82CC-46EAF2F04B6E}" srcOrd="4" destOrd="0" parTransId="{6154BCA8-94FF-4D20-AB64-128FAF3BA103}" sibTransId="{DB1BC27B-AAAF-4EF4-AF10-EF1B2EBA5CA4}"/>
    <dgm:cxn modelId="{5ED4F760-ED8A-4DC6-80E2-9C480CBF5EE5}" type="presParOf" srcId="{B04CFCBB-755D-43D4-97E0-96BBE8B6563F}" destId="{C96EEA5D-0E2E-4F44-A56F-94F3745BADA4}" srcOrd="0" destOrd="0" presId="urn:microsoft.com/office/officeart/2016/7/layout/LinearArrowProcessNumbered"/>
    <dgm:cxn modelId="{620A7B10-DD08-4844-8062-16B8BBB3796E}" type="presParOf" srcId="{C96EEA5D-0E2E-4F44-A56F-94F3745BADA4}" destId="{88ACE10C-585F-49D2-8DDD-C895F137C1D8}" srcOrd="0" destOrd="0" presId="urn:microsoft.com/office/officeart/2016/7/layout/LinearArrowProcessNumbered"/>
    <dgm:cxn modelId="{44F9CB10-B1DF-4A8B-AD39-14032BC8D7C8}" type="presParOf" srcId="{C96EEA5D-0E2E-4F44-A56F-94F3745BADA4}" destId="{5619CA3E-B2FB-45DE-AB31-71DA79E49A70}" srcOrd="1" destOrd="0" presId="urn:microsoft.com/office/officeart/2016/7/layout/LinearArrowProcessNumbered"/>
    <dgm:cxn modelId="{04ADFF94-B1D2-4847-A930-E07B0E5541FD}" type="presParOf" srcId="{5619CA3E-B2FB-45DE-AB31-71DA79E49A70}" destId="{26580B10-F2D4-4B7D-9E2F-99938731F3EC}" srcOrd="0" destOrd="0" presId="urn:microsoft.com/office/officeart/2016/7/layout/LinearArrowProcessNumbered"/>
    <dgm:cxn modelId="{AC3DF151-948C-40CD-BBBB-6E8B0BB9468D}" type="presParOf" srcId="{5619CA3E-B2FB-45DE-AB31-71DA79E49A70}" destId="{29B70819-353F-49DC-B22B-52BEAC4B8CFE}" srcOrd="1" destOrd="0" presId="urn:microsoft.com/office/officeart/2016/7/layout/LinearArrowProcessNumbered"/>
    <dgm:cxn modelId="{417A1FF8-64AE-4409-95D2-8BDB052F070A}" type="presParOf" srcId="{5619CA3E-B2FB-45DE-AB31-71DA79E49A70}" destId="{1F20E0BB-2C59-4A35-B4C9-EA2B8CF03D13}" srcOrd="2" destOrd="0" presId="urn:microsoft.com/office/officeart/2016/7/layout/LinearArrowProcessNumbered"/>
    <dgm:cxn modelId="{3980D372-AEED-47DC-A396-EF0DAD4BF442}" type="presParOf" srcId="{5619CA3E-B2FB-45DE-AB31-71DA79E49A70}" destId="{FA451C39-D7E2-482F-A915-7DCFAC87B36A}" srcOrd="3" destOrd="0" presId="urn:microsoft.com/office/officeart/2016/7/layout/LinearArrowProcessNumbered"/>
    <dgm:cxn modelId="{A381659C-FCB2-437A-A650-A8A35536A43A}" type="presParOf" srcId="{C96EEA5D-0E2E-4F44-A56F-94F3745BADA4}" destId="{C92B5113-4FFC-4B1F-BC81-DA9556A97411}" srcOrd="2" destOrd="0" presId="urn:microsoft.com/office/officeart/2016/7/layout/LinearArrowProcessNumbered"/>
    <dgm:cxn modelId="{2AB311ED-4875-442A-8C68-82EE30DC40DD}" type="presParOf" srcId="{B04CFCBB-755D-43D4-97E0-96BBE8B6563F}" destId="{17D8CC3F-B881-41D2-B679-366D6E5463C2}" srcOrd="1" destOrd="0" presId="urn:microsoft.com/office/officeart/2016/7/layout/LinearArrowProcessNumbered"/>
    <dgm:cxn modelId="{9D6A66FA-1927-41A2-9074-07862744B05D}" type="presParOf" srcId="{B04CFCBB-755D-43D4-97E0-96BBE8B6563F}" destId="{3B3DFE89-FEB7-4ECA-AA00-CD9A1DB11473}" srcOrd="2" destOrd="0" presId="urn:microsoft.com/office/officeart/2016/7/layout/LinearArrowProcessNumbered"/>
    <dgm:cxn modelId="{5B83C8D3-223B-49E6-9632-D57D58B778F3}" type="presParOf" srcId="{3B3DFE89-FEB7-4ECA-AA00-CD9A1DB11473}" destId="{D408B61E-C9B3-48A3-9E90-BD0A3B80942C}" srcOrd="0" destOrd="0" presId="urn:microsoft.com/office/officeart/2016/7/layout/LinearArrowProcessNumbered"/>
    <dgm:cxn modelId="{35E62C5A-E34A-47F8-973C-AB23CDA8D77A}" type="presParOf" srcId="{3B3DFE89-FEB7-4ECA-AA00-CD9A1DB11473}" destId="{C2207483-EE96-4806-BFEE-63357689BAD5}" srcOrd="1" destOrd="0" presId="urn:microsoft.com/office/officeart/2016/7/layout/LinearArrowProcessNumbered"/>
    <dgm:cxn modelId="{06DEE67D-2F24-4CFF-A986-163D939E3D29}" type="presParOf" srcId="{C2207483-EE96-4806-BFEE-63357689BAD5}" destId="{D93BD5AC-34D7-406C-B27A-E4DE2684AA1C}" srcOrd="0" destOrd="0" presId="urn:microsoft.com/office/officeart/2016/7/layout/LinearArrowProcessNumbered"/>
    <dgm:cxn modelId="{4C5C3E77-0039-47B2-AF2E-FF1A476BA46C}" type="presParOf" srcId="{C2207483-EE96-4806-BFEE-63357689BAD5}" destId="{B5D37E21-944A-46DC-910C-C48C3AC3DE3B}" srcOrd="1" destOrd="0" presId="urn:microsoft.com/office/officeart/2016/7/layout/LinearArrowProcessNumbered"/>
    <dgm:cxn modelId="{59C49068-63E5-4598-BFA4-33FD3A0AC4B5}" type="presParOf" srcId="{C2207483-EE96-4806-BFEE-63357689BAD5}" destId="{A8F848F3-F945-41B8-B8D7-E82E78861128}" srcOrd="2" destOrd="0" presId="urn:microsoft.com/office/officeart/2016/7/layout/LinearArrowProcessNumbered"/>
    <dgm:cxn modelId="{A1F8C810-0036-4357-8C1F-82E90BB96B8F}" type="presParOf" srcId="{C2207483-EE96-4806-BFEE-63357689BAD5}" destId="{64E63516-B8CC-4DF6-A69E-3377B8E979D4}" srcOrd="3" destOrd="0" presId="urn:microsoft.com/office/officeart/2016/7/layout/LinearArrowProcessNumbered"/>
    <dgm:cxn modelId="{C5FE64A0-90C4-4F14-A597-D86C5C285982}" type="presParOf" srcId="{3B3DFE89-FEB7-4ECA-AA00-CD9A1DB11473}" destId="{198B8322-C116-4991-A781-4AFFBB69E5C0}" srcOrd="2" destOrd="0" presId="urn:microsoft.com/office/officeart/2016/7/layout/LinearArrowProcessNumbered"/>
    <dgm:cxn modelId="{7290E4A8-A44A-47F3-8FD7-9425E89043F8}" type="presParOf" srcId="{B04CFCBB-755D-43D4-97E0-96BBE8B6563F}" destId="{1AD0E02C-1894-4296-93C8-E3DCE074706B}" srcOrd="3" destOrd="0" presId="urn:microsoft.com/office/officeart/2016/7/layout/LinearArrowProcessNumbered"/>
    <dgm:cxn modelId="{7911D302-6E0B-44CC-A374-D03E2D2D9F04}" type="presParOf" srcId="{B04CFCBB-755D-43D4-97E0-96BBE8B6563F}" destId="{3A3F8D0C-2D5D-4B8F-88BB-1BC15D1C2F9F}" srcOrd="4" destOrd="0" presId="urn:microsoft.com/office/officeart/2016/7/layout/LinearArrowProcessNumbered"/>
    <dgm:cxn modelId="{E4231F37-C0A8-4013-9AEC-273CEAFE082D}" type="presParOf" srcId="{3A3F8D0C-2D5D-4B8F-88BB-1BC15D1C2F9F}" destId="{7DCAB9C6-3AF1-4B70-8003-4CB0B62FE6CF}" srcOrd="0" destOrd="0" presId="urn:microsoft.com/office/officeart/2016/7/layout/LinearArrowProcessNumbered"/>
    <dgm:cxn modelId="{75239497-9437-4881-A3E6-C8463961444F}" type="presParOf" srcId="{3A3F8D0C-2D5D-4B8F-88BB-1BC15D1C2F9F}" destId="{EDC42F10-4B82-4BA6-8FCB-E59A8F7998CB}" srcOrd="1" destOrd="0" presId="urn:microsoft.com/office/officeart/2016/7/layout/LinearArrowProcessNumbered"/>
    <dgm:cxn modelId="{67B6C585-BEE3-42FB-BAEB-F235FD65172F}" type="presParOf" srcId="{EDC42F10-4B82-4BA6-8FCB-E59A8F7998CB}" destId="{3D2461BA-9810-421C-9C78-F360453FCBD8}" srcOrd="0" destOrd="0" presId="urn:microsoft.com/office/officeart/2016/7/layout/LinearArrowProcessNumbered"/>
    <dgm:cxn modelId="{B1C936C8-14BF-4EF2-A90B-C9D3672DE0E9}" type="presParOf" srcId="{EDC42F10-4B82-4BA6-8FCB-E59A8F7998CB}" destId="{665736E8-32F2-4F47-B7FA-F1BB001D8BF2}" srcOrd="1" destOrd="0" presId="urn:microsoft.com/office/officeart/2016/7/layout/LinearArrowProcessNumbered"/>
    <dgm:cxn modelId="{89963299-F175-46C0-BAAE-058D359650C5}" type="presParOf" srcId="{EDC42F10-4B82-4BA6-8FCB-E59A8F7998CB}" destId="{2F4578C9-9278-4CC7-9C15-98BE0A418C23}" srcOrd="2" destOrd="0" presId="urn:microsoft.com/office/officeart/2016/7/layout/LinearArrowProcessNumbered"/>
    <dgm:cxn modelId="{434F4BCE-542C-454D-BFE4-792F8E5457CF}" type="presParOf" srcId="{EDC42F10-4B82-4BA6-8FCB-E59A8F7998CB}" destId="{5D532FA1-2BAA-4EDC-8082-AE0C5DE3DC61}" srcOrd="3" destOrd="0" presId="urn:microsoft.com/office/officeart/2016/7/layout/LinearArrowProcessNumbered"/>
    <dgm:cxn modelId="{8CF84B68-5E51-4623-9C26-990BF6557375}" type="presParOf" srcId="{3A3F8D0C-2D5D-4B8F-88BB-1BC15D1C2F9F}" destId="{B8A74213-693D-47E2-859E-11F23DE72F44}" srcOrd="2" destOrd="0" presId="urn:microsoft.com/office/officeart/2016/7/layout/LinearArrowProcessNumbered"/>
    <dgm:cxn modelId="{77AAB790-5373-4BEC-9161-5D8D6D7388AC}" type="presParOf" srcId="{B04CFCBB-755D-43D4-97E0-96BBE8B6563F}" destId="{11AD37CA-7295-43E8-9556-476D3E3861E0}" srcOrd="5" destOrd="0" presId="urn:microsoft.com/office/officeart/2016/7/layout/LinearArrowProcessNumbered"/>
    <dgm:cxn modelId="{6C86DB9C-70C4-4F5C-AE05-A3C2429AFA7B}" type="presParOf" srcId="{B04CFCBB-755D-43D4-97E0-96BBE8B6563F}" destId="{D88CCCE0-38F2-4E16-98CD-96D242DAFF69}" srcOrd="6" destOrd="0" presId="urn:microsoft.com/office/officeart/2016/7/layout/LinearArrowProcessNumbered"/>
    <dgm:cxn modelId="{1549A9E2-E20A-4F13-9380-9EB0F7CFB02E}" type="presParOf" srcId="{D88CCCE0-38F2-4E16-98CD-96D242DAFF69}" destId="{023A151B-A0F9-4E78-B0EA-09D7099F2482}" srcOrd="0" destOrd="0" presId="urn:microsoft.com/office/officeart/2016/7/layout/LinearArrowProcessNumbered"/>
    <dgm:cxn modelId="{FA5BC1A0-8AED-4655-97BA-C47AAD8C778C}" type="presParOf" srcId="{D88CCCE0-38F2-4E16-98CD-96D242DAFF69}" destId="{66414AAC-AFDE-4E33-839D-51086F5D84B2}" srcOrd="1" destOrd="0" presId="urn:microsoft.com/office/officeart/2016/7/layout/LinearArrowProcessNumbered"/>
    <dgm:cxn modelId="{FC3EF087-F314-4929-A1C7-BA979BBED28A}" type="presParOf" srcId="{66414AAC-AFDE-4E33-839D-51086F5D84B2}" destId="{C7975476-7C7B-45D3-B6D2-F6778D0E52B0}" srcOrd="0" destOrd="0" presId="urn:microsoft.com/office/officeart/2016/7/layout/LinearArrowProcessNumbered"/>
    <dgm:cxn modelId="{113A7E0C-02D0-4307-BDFB-F7835D0306C7}" type="presParOf" srcId="{66414AAC-AFDE-4E33-839D-51086F5D84B2}" destId="{4236D238-2960-4478-BC86-37457DC0F118}" srcOrd="1" destOrd="0" presId="urn:microsoft.com/office/officeart/2016/7/layout/LinearArrowProcessNumbered"/>
    <dgm:cxn modelId="{E75E2EFA-71D5-412B-ACA3-A8F2118CF852}" type="presParOf" srcId="{66414AAC-AFDE-4E33-839D-51086F5D84B2}" destId="{E4533F49-59E8-46DB-831E-BAF43455A5A6}" srcOrd="2" destOrd="0" presId="urn:microsoft.com/office/officeart/2016/7/layout/LinearArrowProcessNumbered"/>
    <dgm:cxn modelId="{98024797-8C50-4F40-A7DE-5757EEB34A9F}" type="presParOf" srcId="{66414AAC-AFDE-4E33-839D-51086F5D84B2}" destId="{5F565760-AEFF-46ED-9974-479140670914}" srcOrd="3" destOrd="0" presId="urn:microsoft.com/office/officeart/2016/7/layout/LinearArrowProcessNumbered"/>
    <dgm:cxn modelId="{E2E5AC7F-FD7B-4CFC-A2EB-35DC965A1C67}" type="presParOf" srcId="{D88CCCE0-38F2-4E16-98CD-96D242DAFF69}" destId="{B4B7FC8C-3977-42C6-805A-F5DA345BF07B}" srcOrd="2" destOrd="0" presId="urn:microsoft.com/office/officeart/2016/7/layout/LinearArrowProcessNumbered"/>
    <dgm:cxn modelId="{F0706BED-4362-4C90-B578-61DEB5F297C0}" type="presParOf" srcId="{B04CFCBB-755D-43D4-97E0-96BBE8B6563F}" destId="{8F76B0A5-1E5C-4744-A5FC-25EF8CB6E524}" srcOrd="7" destOrd="0" presId="urn:microsoft.com/office/officeart/2016/7/layout/LinearArrowProcessNumbered"/>
    <dgm:cxn modelId="{B39B3447-80EB-423F-9E93-1F42629615DE}" type="presParOf" srcId="{B04CFCBB-755D-43D4-97E0-96BBE8B6563F}" destId="{C939F833-086D-45AA-B8A9-86E815C7FF4C}" srcOrd="8" destOrd="0" presId="urn:microsoft.com/office/officeart/2016/7/layout/LinearArrowProcessNumbered"/>
    <dgm:cxn modelId="{0A31DCFC-FDF5-43A7-928E-189E7F8F4DF6}" type="presParOf" srcId="{C939F833-086D-45AA-B8A9-86E815C7FF4C}" destId="{FDF333B0-3D98-4E64-99E5-63D94512E829}" srcOrd="0" destOrd="0" presId="urn:microsoft.com/office/officeart/2016/7/layout/LinearArrowProcessNumbered"/>
    <dgm:cxn modelId="{1926EEF1-6FAC-4E78-A735-6E2AC1CB73D5}" type="presParOf" srcId="{C939F833-086D-45AA-B8A9-86E815C7FF4C}" destId="{3974E164-D3F0-41CE-9A20-C7B8A390DC7B}" srcOrd="1" destOrd="0" presId="urn:microsoft.com/office/officeart/2016/7/layout/LinearArrowProcessNumbered"/>
    <dgm:cxn modelId="{BE09F088-33E9-4920-99A2-5388205059C8}" type="presParOf" srcId="{3974E164-D3F0-41CE-9A20-C7B8A390DC7B}" destId="{41A506E0-2F2E-4EB5-81D0-0964A1BB278F}" srcOrd="0" destOrd="0" presId="urn:microsoft.com/office/officeart/2016/7/layout/LinearArrowProcessNumbered"/>
    <dgm:cxn modelId="{4923C9B5-7EC8-440D-A7F1-661BD24AB630}" type="presParOf" srcId="{3974E164-D3F0-41CE-9A20-C7B8A390DC7B}" destId="{9000918A-210E-4417-9106-1511E80F2BD7}" srcOrd="1" destOrd="0" presId="urn:microsoft.com/office/officeart/2016/7/layout/LinearArrowProcessNumbered"/>
    <dgm:cxn modelId="{36E09D55-3799-4C50-948E-5CD3F3FF50B3}" type="presParOf" srcId="{3974E164-D3F0-41CE-9A20-C7B8A390DC7B}" destId="{94885198-ECA7-483C-B299-74929F168507}" srcOrd="2" destOrd="0" presId="urn:microsoft.com/office/officeart/2016/7/layout/LinearArrowProcessNumbered"/>
    <dgm:cxn modelId="{C3B33084-B49E-4E4F-B41E-2C7818DB698F}" type="presParOf" srcId="{3974E164-D3F0-41CE-9A20-C7B8A390DC7B}" destId="{0A248A5D-51C5-4745-AE3C-6B8872FFA957}" srcOrd="3" destOrd="0" presId="urn:microsoft.com/office/officeart/2016/7/layout/LinearArrowProcessNumbered"/>
    <dgm:cxn modelId="{D7F1BC92-6657-4EF2-B213-E16194B9F7C1}" type="presParOf" srcId="{C939F833-086D-45AA-B8A9-86E815C7FF4C}" destId="{C7ED28FD-2682-41F6-B363-D4309E96DEA9}"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DC6E8-1070-4BE0-B215-78E9F8010ED7}" type="doc">
      <dgm:prSet loTypeId="urn:microsoft.com/office/officeart/2016/7/layout/LinearArrowProcessNumbered" loCatId="process" qsTypeId="urn:microsoft.com/office/officeart/2005/8/quickstyle/simple1" qsCatId="simple" csTypeId="urn:microsoft.com/office/officeart/2005/8/colors/colorful2" csCatId="colorful" phldr="1"/>
      <dgm:spPr/>
      <dgm:t>
        <a:bodyPr/>
        <a:lstStyle/>
        <a:p>
          <a:endParaRPr lang="en-US"/>
        </a:p>
      </dgm:t>
    </dgm:pt>
    <dgm:pt modelId="{ADE3312B-287A-4357-B182-9AB486FF3AAF}">
      <dgm:prSet custT="1"/>
      <dgm:spPr/>
      <dgm:t>
        <a:bodyPr/>
        <a:lstStyle/>
        <a:p>
          <a:r>
            <a:rPr lang="en-US" sz="1400" dirty="0"/>
            <a:t>A detailed experimental study has been carried out on a wide range of imbalanced datasets to observe the performance of popular techniques used in imbalanced learning. Several major limitations of these approaches have been identified.</a:t>
          </a:r>
        </a:p>
      </dgm:t>
    </dgm:pt>
    <dgm:pt modelId="{2DADAC0A-0339-473E-8259-9790EECBE7AB}" type="parTrans" cxnId="{0EF5525D-61B1-4BA3-8D11-962FFF2E8981}">
      <dgm:prSet/>
      <dgm:spPr/>
      <dgm:t>
        <a:bodyPr/>
        <a:lstStyle/>
        <a:p>
          <a:endParaRPr lang="en-US"/>
        </a:p>
      </dgm:t>
    </dgm:pt>
    <dgm:pt modelId="{738314F1-C3B9-4615-AF78-084593DDF40B}" type="sibTrans" cxnId="{0EF5525D-61B1-4BA3-8D11-962FFF2E8981}">
      <dgm:prSet phldrT="1" phldr="0"/>
      <dgm:spPr/>
      <dgm:t>
        <a:bodyPr/>
        <a:lstStyle/>
        <a:p>
          <a:r>
            <a:rPr lang="en-US"/>
            <a:t>1</a:t>
          </a:r>
        </a:p>
      </dgm:t>
    </dgm:pt>
    <dgm:pt modelId="{649A5904-7DC1-40F7-A57C-0794297194EE}">
      <dgm:prSet custT="1"/>
      <dgm:spPr/>
      <dgm:t>
        <a:bodyPr/>
        <a:lstStyle/>
        <a:p>
          <a:r>
            <a:rPr lang="en-US" sz="1400" dirty="0"/>
            <a:t>A novel data resampling methodology has been proposed. This approach is aimed at minimizing the effect of the data difficulty factors while also addressing the limitations of the popular approaches.</a:t>
          </a:r>
        </a:p>
      </dgm:t>
    </dgm:pt>
    <dgm:pt modelId="{4BE90450-90EC-41CB-BB38-9439D10E422E}" type="parTrans" cxnId="{378387CA-48FC-41A8-89B4-1C85B34E1215}">
      <dgm:prSet/>
      <dgm:spPr/>
      <dgm:t>
        <a:bodyPr/>
        <a:lstStyle/>
        <a:p>
          <a:endParaRPr lang="en-US"/>
        </a:p>
      </dgm:t>
    </dgm:pt>
    <dgm:pt modelId="{05109921-871C-4458-91D6-9726C7FD217A}" type="sibTrans" cxnId="{378387CA-48FC-41A8-89B4-1C85B34E1215}">
      <dgm:prSet phldrT="2" phldr="0"/>
      <dgm:spPr/>
      <dgm:t>
        <a:bodyPr/>
        <a:lstStyle/>
        <a:p>
          <a:r>
            <a:rPr lang="en-US"/>
            <a:t>2</a:t>
          </a:r>
        </a:p>
      </dgm:t>
    </dgm:pt>
    <dgm:pt modelId="{7BF6D9CE-8073-4BAF-A44E-FBEAA8911F86}">
      <dgm:prSet custT="1"/>
      <dgm:spPr/>
      <dgm:t>
        <a:bodyPr/>
        <a:lstStyle/>
        <a:p>
          <a:r>
            <a:rPr lang="en-US" sz="1400" dirty="0"/>
            <a:t>The developed sampling technique is integrated into the bagging ensemble framework for more generalized performance.</a:t>
          </a:r>
        </a:p>
      </dgm:t>
    </dgm:pt>
    <dgm:pt modelId="{B6BFC59E-BB78-467C-9402-D7721E202FD4}" type="parTrans" cxnId="{2ABB5750-4C71-42D9-A3EB-19B6603F4436}">
      <dgm:prSet/>
      <dgm:spPr/>
      <dgm:t>
        <a:bodyPr/>
        <a:lstStyle/>
        <a:p>
          <a:endParaRPr lang="en-US"/>
        </a:p>
      </dgm:t>
    </dgm:pt>
    <dgm:pt modelId="{6C70B883-2488-42E2-91C2-0E9DB9FECD65}" type="sibTrans" cxnId="{2ABB5750-4C71-42D9-A3EB-19B6603F4436}">
      <dgm:prSet phldrT="3" phldr="0"/>
      <dgm:spPr/>
      <dgm:t>
        <a:bodyPr/>
        <a:lstStyle/>
        <a:p>
          <a:r>
            <a:rPr lang="en-US"/>
            <a:t>3</a:t>
          </a:r>
        </a:p>
      </dgm:t>
    </dgm:pt>
    <dgm:pt modelId="{50B4F629-1949-4E46-B109-F652B20B1FA0}">
      <dgm:prSet custT="1"/>
      <dgm:spPr/>
      <dgm:t>
        <a:bodyPr/>
        <a:lstStyle/>
        <a:p>
          <a:r>
            <a:rPr lang="en-US" sz="1400" dirty="0"/>
            <a:t>A novel instance complexity-based CS framework has been proposed. While traditional CS approaches penalize all the minority-class instances equally, in the proposed approach, instances are weighted according to their difficulty level. </a:t>
          </a:r>
        </a:p>
      </dgm:t>
    </dgm:pt>
    <dgm:pt modelId="{BBC1EBAC-7185-48D6-B2D6-DED2759DAF1A}" type="parTrans" cxnId="{C5421649-43EB-4F2B-B9D1-EDFB236A7FA0}">
      <dgm:prSet/>
      <dgm:spPr/>
      <dgm:t>
        <a:bodyPr/>
        <a:lstStyle/>
        <a:p>
          <a:endParaRPr lang="en-US"/>
        </a:p>
      </dgm:t>
    </dgm:pt>
    <dgm:pt modelId="{CB5A9FBD-C07A-479B-881D-56D3E3615756}" type="sibTrans" cxnId="{C5421649-43EB-4F2B-B9D1-EDFB236A7FA0}">
      <dgm:prSet phldrT="4" phldr="0"/>
      <dgm:spPr/>
      <dgm:t>
        <a:bodyPr/>
        <a:lstStyle/>
        <a:p>
          <a:r>
            <a:rPr lang="en-US"/>
            <a:t>4</a:t>
          </a:r>
        </a:p>
      </dgm:t>
    </dgm:pt>
    <dgm:pt modelId="{183EEA0E-209C-4E57-86A7-EF68FFF8EF1F}">
      <dgm:prSet custT="1"/>
      <dgm:spPr/>
      <dgm:t>
        <a:bodyPr/>
        <a:lstStyle/>
        <a:p>
          <a:r>
            <a:rPr lang="en-US" sz="1400" dirty="0"/>
            <a:t>A novel multilevel decomposition strategy has been proposed for multiclass classification. This is aimed at improving the performance over traditional OVO or OVA techniques.</a:t>
          </a:r>
        </a:p>
      </dgm:t>
    </dgm:pt>
    <dgm:pt modelId="{404F2924-4C69-4BB1-8AF0-979C66AD8DAF}" type="parTrans" cxnId="{047DA055-1EC4-4DEB-A59F-D4D45F32B5EB}">
      <dgm:prSet/>
      <dgm:spPr/>
      <dgm:t>
        <a:bodyPr/>
        <a:lstStyle/>
        <a:p>
          <a:endParaRPr lang="en-US"/>
        </a:p>
      </dgm:t>
    </dgm:pt>
    <dgm:pt modelId="{3F814B09-3F28-4DF9-9726-EC16088927C1}" type="sibTrans" cxnId="{047DA055-1EC4-4DEB-A59F-D4D45F32B5EB}">
      <dgm:prSet phldrT="5" phldr="0"/>
      <dgm:spPr/>
      <dgm:t>
        <a:bodyPr/>
        <a:lstStyle/>
        <a:p>
          <a:r>
            <a:rPr lang="en-US"/>
            <a:t>5</a:t>
          </a:r>
        </a:p>
      </dgm:t>
    </dgm:pt>
    <dgm:pt modelId="{BF6216F0-CE44-43F0-9626-B2466DA641B4}" type="pres">
      <dgm:prSet presAssocID="{81EDC6E8-1070-4BE0-B215-78E9F8010ED7}" presName="linearFlow" presStyleCnt="0">
        <dgm:presLayoutVars>
          <dgm:dir/>
          <dgm:animLvl val="lvl"/>
          <dgm:resizeHandles val="exact"/>
        </dgm:presLayoutVars>
      </dgm:prSet>
      <dgm:spPr/>
    </dgm:pt>
    <dgm:pt modelId="{FF486695-2F95-48BB-9A9D-AA996C4475CA}" type="pres">
      <dgm:prSet presAssocID="{ADE3312B-287A-4357-B182-9AB486FF3AAF}" presName="compositeNode" presStyleCnt="0"/>
      <dgm:spPr/>
    </dgm:pt>
    <dgm:pt modelId="{93820484-5C09-4C10-A741-195469408F8B}" type="pres">
      <dgm:prSet presAssocID="{ADE3312B-287A-4357-B182-9AB486FF3AAF}" presName="parTx" presStyleLbl="node1" presStyleIdx="0" presStyleCnt="0">
        <dgm:presLayoutVars>
          <dgm:chMax val="0"/>
          <dgm:chPref val="0"/>
          <dgm:bulletEnabled val="1"/>
        </dgm:presLayoutVars>
      </dgm:prSet>
      <dgm:spPr/>
    </dgm:pt>
    <dgm:pt modelId="{E788B1BE-7C3A-47A4-AE01-71D415BF1226}" type="pres">
      <dgm:prSet presAssocID="{ADE3312B-287A-4357-B182-9AB486FF3AAF}" presName="parSh" presStyleCnt="0"/>
      <dgm:spPr/>
    </dgm:pt>
    <dgm:pt modelId="{0DA73903-5F4C-4CE7-B439-F7CC0B095129}" type="pres">
      <dgm:prSet presAssocID="{ADE3312B-287A-4357-B182-9AB486FF3AAF}" presName="lineNode" presStyleLbl="alignAccFollowNode1" presStyleIdx="0" presStyleCnt="15"/>
      <dgm:spPr/>
    </dgm:pt>
    <dgm:pt modelId="{9146DC92-4881-4BC6-9BC1-8D55883BFF3C}" type="pres">
      <dgm:prSet presAssocID="{ADE3312B-287A-4357-B182-9AB486FF3AAF}" presName="lineArrowNode" presStyleLbl="alignAccFollowNode1" presStyleIdx="1" presStyleCnt="15"/>
      <dgm:spPr/>
    </dgm:pt>
    <dgm:pt modelId="{5D268FC5-6012-40F1-92C4-5BB88A77C82F}" type="pres">
      <dgm:prSet presAssocID="{738314F1-C3B9-4615-AF78-084593DDF40B}" presName="sibTransNodeCircle" presStyleLbl="alignNode1" presStyleIdx="0" presStyleCnt="5">
        <dgm:presLayoutVars>
          <dgm:chMax val="0"/>
          <dgm:bulletEnabled/>
        </dgm:presLayoutVars>
      </dgm:prSet>
      <dgm:spPr/>
    </dgm:pt>
    <dgm:pt modelId="{4A8515D7-D7FA-4144-96FB-B342A4E62E1E}" type="pres">
      <dgm:prSet presAssocID="{738314F1-C3B9-4615-AF78-084593DDF40B}" presName="spacerBetweenCircleAndCallout" presStyleCnt="0">
        <dgm:presLayoutVars/>
      </dgm:prSet>
      <dgm:spPr/>
    </dgm:pt>
    <dgm:pt modelId="{B5776804-98B1-4EB5-B979-619D051C8D70}" type="pres">
      <dgm:prSet presAssocID="{ADE3312B-287A-4357-B182-9AB486FF3AAF}" presName="nodeText" presStyleLbl="alignAccFollowNode1" presStyleIdx="2" presStyleCnt="15">
        <dgm:presLayoutVars>
          <dgm:bulletEnabled val="1"/>
        </dgm:presLayoutVars>
      </dgm:prSet>
      <dgm:spPr/>
    </dgm:pt>
    <dgm:pt modelId="{BAA56AA3-AC3A-485B-8C50-87DF496FC062}" type="pres">
      <dgm:prSet presAssocID="{738314F1-C3B9-4615-AF78-084593DDF40B}" presName="sibTransComposite" presStyleCnt="0"/>
      <dgm:spPr/>
    </dgm:pt>
    <dgm:pt modelId="{BD41845A-D734-4DF8-9B89-0F0120E1B8D9}" type="pres">
      <dgm:prSet presAssocID="{649A5904-7DC1-40F7-A57C-0794297194EE}" presName="compositeNode" presStyleCnt="0"/>
      <dgm:spPr/>
    </dgm:pt>
    <dgm:pt modelId="{566DCAEA-B140-4C25-AB87-C535E91ACDB9}" type="pres">
      <dgm:prSet presAssocID="{649A5904-7DC1-40F7-A57C-0794297194EE}" presName="parTx" presStyleLbl="node1" presStyleIdx="0" presStyleCnt="0">
        <dgm:presLayoutVars>
          <dgm:chMax val="0"/>
          <dgm:chPref val="0"/>
          <dgm:bulletEnabled val="1"/>
        </dgm:presLayoutVars>
      </dgm:prSet>
      <dgm:spPr/>
    </dgm:pt>
    <dgm:pt modelId="{10268774-32F3-4C03-9C44-86DF98743A98}" type="pres">
      <dgm:prSet presAssocID="{649A5904-7DC1-40F7-A57C-0794297194EE}" presName="parSh" presStyleCnt="0"/>
      <dgm:spPr/>
    </dgm:pt>
    <dgm:pt modelId="{C755E50E-A122-4AA6-907C-6671880C1BF9}" type="pres">
      <dgm:prSet presAssocID="{649A5904-7DC1-40F7-A57C-0794297194EE}" presName="lineNode" presStyleLbl="alignAccFollowNode1" presStyleIdx="3" presStyleCnt="15"/>
      <dgm:spPr/>
    </dgm:pt>
    <dgm:pt modelId="{4CBBCE13-BB19-42A2-BC16-03FE215470F0}" type="pres">
      <dgm:prSet presAssocID="{649A5904-7DC1-40F7-A57C-0794297194EE}" presName="lineArrowNode" presStyleLbl="alignAccFollowNode1" presStyleIdx="4" presStyleCnt="15"/>
      <dgm:spPr/>
    </dgm:pt>
    <dgm:pt modelId="{B4780A7E-8960-483B-AA13-876B32B661A8}" type="pres">
      <dgm:prSet presAssocID="{05109921-871C-4458-91D6-9726C7FD217A}" presName="sibTransNodeCircle" presStyleLbl="alignNode1" presStyleIdx="1" presStyleCnt="5">
        <dgm:presLayoutVars>
          <dgm:chMax val="0"/>
          <dgm:bulletEnabled/>
        </dgm:presLayoutVars>
      </dgm:prSet>
      <dgm:spPr/>
    </dgm:pt>
    <dgm:pt modelId="{8B9C5E18-A7FA-498C-8E32-25EF16564298}" type="pres">
      <dgm:prSet presAssocID="{05109921-871C-4458-91D6-9726C7FD217A}" presName="spacerBetweenCircleAndCallout" presStyleCnt="0">
        <dgm:presLayoutVars/>
      </dgm:prSet>
      <dgm:spPr/>
    </dgm:pt>
    <dgm:pt modelId="{E1352200-1012-4433-9214-93D6C84F79BC}" type="pres">
      <dgm:prSet presAssocID="{649A5904-7DC1-40F7-A57C-0794297194EE}" presName="nodeText" presStyleLbl="alignAccFollowNode1" presStyleIdx="5" presStyleCnt="15">
        <dgm:presLayoutVars>
          <dgm:bulletEnabled val="1"/>
        </dgm:presLayoutVars>
      </dgm:prSet>
      <dgm:spPr/>
    </dgm:pt>
    <dgm:pt modelId="{DD8F10C2-863A-45DB-8BD8-4F2E8BB5EB93}" type="pres">
      <dgm:prSet presAssocID="{05109921-871C-4458-91D6-9726C7FD217A}" presName="sibTransComposite" presStyleCnt="0"/>
      <dgm:spPr/>
    </dgm:pt>
    <dgm:pt modelId="{67388172-B4A1-4A63-B769-268BB47ECF6C}" type="pres">
      <dgm:prSet presAssocID="{7BF6D9CE-8073-4BAF-A44E-FBEAA8911F86}" presName="compositeNode" presStyleCnt="0"/>
      <dgm:spPr/>
    </dgm:pt>
    <dgm:pt modelId="{C7C525DB-6BC7-4755-8273-17E7E5B2E99C}" type="pres">
      <dgm:prSet presAssocID="{7BF6D9CE-8073-4BAF-A44E-FBEAA8911F86}" presName="parTx" presStyleLbl="node1" presStyleIdx="0" presStyleCnt="0">
        <dgm:presLayoutVars>
          <dgm:chMax val="0"/>
          <dgm:chPref val="0"/>
          <dgm:bulletEnabled val="1"/>
        </dgm:presLayoutVars>
      </dgm:prSet>
      <dgm:spPr/>
    </dgm:pt>
    <dgm:pt modelId="{A242B23C-BD48-4B03-A70E-F51073CFBF15}" type="pres">
      <dgm:prSet presAssocID="{7BF6D9CE-8073-4BAF-A44E-FBEAA8911F86}" presName="parSh" presStyleCnt="0"/>
      <dgm:spPr/>
    </dgm:pt>
    <dgm:pt modelId="{78CE26AB-7816-4827-9E25-4D41AB9C993F}" type="pres">
      <dgm:prSet presAssocID="{7BF6D9CE-8073-4BAF-A44E-FBEAA8911F86}" presName="lineNode" presStyleLbl="alignAccFollowNode1" presStyleIdx="6" presStyleCnt="15"/>
      <dgm:spPr/>
    </dgm:pt>
    <dgm:pt modelId="{9D46EFA9-E68F-44CD-9275-F7E5184574EA}" type="pres">
      <dgm:prSet presAssocID="{7BF6D9CE-8073-4BAF-A44E-FBEAA8911F86}" presName="lineArrowNode" presStyleLbl="alignAccFollowNode1" presStyleIdx="7" presStyleCnt="15"/>
      <dgm:spPr/>
    </dgm:pt>
    <dgm:pt modelId="{C903F85C-D92A-4023-9D0D-7831F9E03878}" type="pres">
      <dgm:prSet presAssocID="{6C70B883-2488-42E2-91C2-0E9DB9FECD65}" presName="sibTransNodeCircle" presStyleLbl="alignNode1" presStyleIdx="2" presStyleCnt="5">
        <dgm:presLayoutVars>
          <dgm:chMax val="0"/>
          <dgm:bulletEnabled/>
        </dgm:presLayoutVars>
      </dgm:prSet>
      <dgm:spPr/>
    </dgm:pt>
    <dgm:pt modelId="{E9945D10-5AEB-43E6-8701-60AE2CEC3466}" type="pres">
      <dgm:prSet presAssocID="{6C70B883-2488-42E2-91C2-0E9DB9FECD65}" presName="spacerBetweenCircleAndCallout" presStyleCnt="0">
        <dgm:presLayoutVars/>
      </dgm:prSet>
      <dgm:spPr/>
    </dgm:pt>
    <dgm:pt modelId="{246DFE26-A81A-4E43-8F4D-D89B58CFFAF9}" type="pres">
      <dgm:prSet presAssocID="{7BF6D9CE-8073-4BAF-A44E-FBEAA8911F86}" presName="nodeText" presStyleLbl="alignAccFollowNode1" presStyleIdx="8" presStyleCnt="15">
        <dgm:presLayoutVars>
          <dgm:bulletEnabled val="1"/>
        </dgm:presLayoutVars>
      </dgm:prSet>
      <dgm:spPr/>
    </dgm:pt>
    <dgm:pt modelId="{58BBD92E-0BFD-422E-A871-9EAA76970C70}" type="pres">
      <dgm:prSet presAssocID="{6C70B883-2488-42E2-91C2-0E9DB9FECD65}" presName="sibTransComposite" presStyleCnt="0"/>
      <dgm:spPr/>
    </dgm:pt>
    <dgm:pt modelId="{0D845F0B-0300-4D39-9CB7-65EEDE87B97F}" type="pres">
      <dgm:prSet presAssocID="{50B4F629-1949-4E46-B109-F652B20B1FA0}" presName="compositeNode" presStyleCnt="0"/>
      <dgm:spPr/>
    </dgm:pt>
    <dgm:pt modelId="{2460B3D4-3851-4790-8076-66260723A232}" type="pres">
      <dgm:prSet presAssocID="{50B4F629-1949-4E46-B109-F652B20B1FA0}" presName="parTx" presStyleLbl="node1" presStyleIdx="0" presStyleCnt="0">
        <dgm:presLayoutVars>
          <dgm:chMax val="0"/>
          <dgm:chPref val="0"/>
          <dgm:bulletEnabled val="1"/>
        </dgm:presLayoutVars>
      </dgm:prSet>
      <dgm:spPr/>
    </dgm:pt>
    <dgm:pt modelId="{FABB1001-2683-4789-91E6-8784B641EB04}" type="pres">
      <dgm:prSet presAssocID="{50B4F629-1949-4E46-B109-F652B20B1FA0}" presName="parSh" presStyleCnt="0"/>
      <dgm:spPr/>
    </dgm:pt>
    <dgm:pt modelId="{01CBA584-3B7E-43DF-8263-043B886696D1}" type="pres">
      <dgm:prSet presAssocID="{50B4F629-1949-4E46-B109-F652B20B1FA0}" presName="lineNode" presStyleLbl="alignAccFollowNode1" presStyleIdx="9" presStyleCnt="15"/>
      <dgm:spPr/>
    </dgm:pt>
    <dgm:pt modelId="{A81C5347-30BC-4EEA-A912-0D35FC8B1E46}" type="pres">
      <dgm:prSet presAssocID="{50B4F629-1949-4E46-B109-F652B20B1FA0}" presName="lineArrowNode" presStyleLbl="alignAccFollowNode1" presStyleIdx="10" presStyleCnt="15"/>
      <dgm:spPr/>
    </dgm:pt>
    <dgm:pt modelId="{BBC45145-FA01-4DA3-8EF3-91E44A716B40}" type="pres">
      <dgm:prSet presAssocID="{CB5A9FBD-C07A-479B-881D-56D3E3615756}" presName="sibTransNodeCircle" presStyleLbl="alignNode1" presStyleIdx="3" presStyleCnt="5">
        <dgm:presLayoutVars>
          <dgm:chMax val="0"/>
          <dgm:bulletEnabled/>
        </dgm:presLayoutVars>
      </dgm:prSet>
      <dgm:spPr/>
    </dgm:pt>
    <dgm:pt modelId="{C17C386D-51A5-4389-BD62-ACBFB7A6FDB0}" type="pres">
      <dgm:prSet presAssocID="{CB5A9FBD-C07A-479B-881D-56D3E3615756}" presName="spacerBetweenCircleAndCallout" presStyleCnt="0">
        <dgm:presLayoutVars/>
      </dgm:prSet>
      <dgm:spPr/>
    </dgm:pt>
    <dgm:pt modelId="{22444B67-B022-42C7-8E6E-524E88786A8F}" type="pres">
      <dgm:prSet presAssocID="{50B4F629-1949-4E46-B109-F652B20B1FA0}" presName="nodeText" presStyleLbl="alignAccFollowNode1" presStyleIdx="11" presStyleCnt="15" custScaleY="100000">
        <dgm:presLayoutVars>
          <dgm:bulletEnabled val="1"/>
        </dgm:presLayoutVars>
      </dgm:prSet>
      <dgm:spPr/>
    </dgm:pt>
    <dgm:pt modelId="{8C1E7510-26A0-4418-8398-651ED8451E7B}" type="pres">
      <dgm:prSet presAssocID="{CB5A9FBD-C07A-479B-881D-56D3E3615756}" presName="sibTransComposite" presStyleCnt="0"/>
      <dgm:spPr/>
    </dgm:pt>
    <dgm:pt modelId="{378ADDE3-427E-43C9-80B8-984EE0CA75FA}" type="pres">
      <dgm:prSet presAssocID="{183EEA0E-209C-4E57-86A7-EF68FFF8EF1F}" presName="compositeNode" presStyleCnt="0"/>
      <dgm:spPr/>
    </dgm:pt>
    <dgm:pt modelId="{0930C57D-899B-4471-899B-2F8D23A4C66F}" type="pres">
      <dgm:prSet presAssocID="{183EEA0E-209C-4E57-86A7-EF68FFF8EF1F}" presName="parTx" presStyleLbl="node1" presStyleIdx="0" presStyleCnt="0">
        <dgm:presLayoutVars>
          <dgm:chMax val="0"/>
          <dgm:chPref val="0"/>
          <dgm:bulletEnabled val="1"/>
        </dgm:presLayoutVars>
      </dgm:prSet>
      <dgm:spPr/>
    </dgm:pt>
    <dgm:pt modelId="{1E243F2A-E7E6-4882-A1B5-1DEE7C681F6D}" type="pres">
      <dgm:prSet presAssocID="{183EEA0E-209C-4E57-86A7-EF68FFF8EF1F}" presName="parSh" presStyleCnt="0"/>
      <dgm:spPr/>
    </dgm:pt>
    <dgm:pt modelId="{7B394C47-54A5-4D9E-83B7-F0B2C6F11C17}" type="pres">
      <dgm:prSet presAssocID="{183EEA0E-209C-4E57-86A7-EF68FFF8EF1F}" presName="lineNode" presStyleLbl="alignAccFollowNode1" presStyleIdx="12" presStyleCnt="15"/>
      <dgm:spPr/>
    </dgm:pt>
    <dgm:pt modelId="{C22CD221-C538-4079-A9DD-EDA281A95B81}" type="pres">
      <dgm:prSet presAssocID="{183EEA0E-209C-4E57-86A7-EF68FFF8EF1F}" presName="lineArrowNode" presStyleLbl="alignAccFollowNode1" presStyleIdx="13" presStyleCnt="15"/>
      <dgm:spPr/>
    </dgm:pt>
    <dgm:pt modelId="{96CB8174-8E9F-4F0A-ACDF-3E97884BD233}" type="pres">
      <dgm:prSet presAssocID="{3F814B09-3F28-4DF9-9726-EC16088927C1}" presName="sibTransNodeCircle" presStyleLbl="alignNode1" presStyleIdx="4" presStyleCnt="5">
        <dgm:presLayoutVars>
          <dgm:chMax val="0"/>
          <dgm:bulletEnabled/>
        </dgm:presLayoutVars>
      </dgm:prSet>
      <dgm:spPr/>
    </dgm:pt>
    <dgm:pt modelId="{12E67602-8038-408C-9CC4-417F3BA3CDEF}" type="pres">
      <dgm:prSet presAssocID="{3F814B09-3F28-4DF9-9726-EC16088927C1}" presName="spacerBetweenCircleAndCallout" presStyleCnt="0">
        <dgm:presLayoutVars/>
      </dgm:prSet>
      <dgm:spPr/>
    </dgm:pt>
    <dgm:pt modelId="{2AFDDC52-EBBA-4F5E-8D2C-57D5BE0B8C92}" type="pres">
      <dgm:prSet presAssocID="{183EEA0E-209C-4E57-86A7-EF68FFF8EF1F}" presName="nodeText" presStyleLbl="alignAccFollowNode1" presStyleIdx="14" presStyleCnt="15">
        <dgm:presLayoutVars>
          <dgm:bulletEnabled val="1"/>
        </dgm:presLayoutVars>
      </dgm:prSet>
      <dgm:spPr/>
    </dgm:pt>
  </dgm:ptLst>
  <dgm:cxnLst>
    <dgm:cxn modelId="{DF360F3F-AEED-44B7-8B46-7E48A33D80D0}" type="presOf" srcId="{ADE3312B-287A-4357-B182-9AB486FF3AAF}" destId="{B5776804-98B1-4EB5-B979-619D051C8D70}" srcOrd="0" destOrd="0" presId="urn:microsoft.com/office/officeart/2016/7/layout/LinearArrowProcessNumbered"/>
    <dgm:cxn modelId="{0EF5525D-61B1-4BA3-8D11-962FFF2E8981}" srcId="{81EDC6E8-1070-4BE0-B215-78E9F8010ED7}" destId="{ADE3312B-287A-4357-B182-9AB486FF3AAF}" srcOrd="0" destOrd="0" parTransId="{2DADAC0A-0339-473E-8259-9790EECBE7AB}" sibTransId="{738314F1-C3B9-4615-AF78-084593DDF40B}"/>
    <dgm:cxn modelId="{432FB661-14C9-4C1E-AEE2-E1DBF44A6363}" type="presOf" srcId="{CB5A9FBD-C07A-479B-881D-56D3E3615756}" destId="{BBC45145-FA01-4DA3-8EF3-91E44A716B40}" srcOrd="0" destOrd="0" presId="urn:microsoft.com/office/officeart/2016/7/layout/LinearArrowProcessNumbered"/>
    <dgm:cxn modelId="{C5421649-43EB-4F2B-B9D1-EDFB236A7FA0}" srcId="{81EDC6E8-1070-4BE0-B215-78E9F8010ED7}" destId="{50B4F629-1949-4E46-B109-F652B20B1FA0}" srcOrd="3" destOrd="0" parTransId="{BBC1EBAC-7185-48D6-B2D6-DED2759DAF1A}" sibTransId="{CB5A9FBD-C07A-479B-881D-56D3E3615756}"/>
    <dgm:cxn modelId="{2ABB5750-4C71-42D9-A3EB-19B6603F4436}" srcId="{81EDC6E8-1070-4BE0-B215-78E9F8010ED7}" destId="{7BF6D9CE-8073-4BAF-A44E-FBEAA8911F86}" srcOrd="2" destOrd="0" parTransId="{B6BFC59E-BB78-467C-9402-D7721E202FD4}" sibTransId="{6C70B883-2488-42E2-91C2-0E9DB9FECD65}"/>
    <dgm:cxn modelId="{E3224151-DFE7-4680-A08D-CBBD09FABA41}" type="presOf" srcId="{3F814B09-3F28-4DF9-9726-EC16088927C1}" destId="{96CB8174-8E9F-4F0A-ACDF-3E97884BD233}" srcOrd="0" destOrd="0" presId="urn:microsoft.com/office/officeart/2016/7/layout/LinearArrowProcessNumbered"/>
    <dgm:cxn modelId="{047DA055-1EC4-4DEB-A59F-D4D45F32B5EB}" srcId="{81EDC6E8-1070-4BE0-B215-78E9F8010ED7}" destId="{183EEA0E-209C-4E57-86A7-EF68FFF8EF1F}" srcOrd="4" destOrd="0" parTransId="{404F2924-4C69-4BB1-8AF0-979C66AD8DAF}" sibTransId="{3F814B09-3F28-4DF9-9726-EC16088927C1}"/>
    <dgm:cxn modelId="{59FAF557-46FA-43F5-AF18-9EC86FEC9DD2}" type="presOf" srcId="{738314F1-C3B9-4615-AF78-084593DDF40B}" destId="{5D268FC5-6012-40F1-92C4-5BB88A77C82F}" srcOrd="0" destOrd="0" presId="urn:microsoft.com/office/officeart/2016/7/layout/LinearArrowProcessNumbered"/>
    <dgm:cxn modelId="{F4B5E98C-A024-4C97-960F-E5150878A7EB}" type="presOf" srcId="{6C70B883-2488-42E2-91C2-0E9DB9FECD65}" destId="{C903F85C-D92A-4023-9D0D-7831F9E03878}" srcOrd="0" destOrd="0" presId="urn:microsoft.com/office/officeart/2016/7/layout/LinearArrowProcessNumbered"/>
    <dgm:cxn modelId="{D562E6A1-F6DD-4533-B0BC-CE1373A2FC3C}" type="presOf" srcId="{05109921-871C-4458-91D6-9726C7FD217A}" destId="{B4780A7E-8960-483B-AA13-876B32B661A8}" srcOrd="0" destOrd="0" presId="urn:microsoft.com/office/officeart/2016/7/layout/LinearArrowProcessNumbered"/>
    <dgm:cxn modelId="{573CF3A9-2740-4604-951C-61A0CA7E5936}" type="presOf" srcId="{649A5904-7DC1-40F7-A57C-0794297194EE}" destId="{E1352200-1012-4433-9214-93D6C84F79BC}" srcOrd="0" destOrd="0" presId="urn:microsoft.com/office/officeart/2016/7/layout/LinearArrowProcessNumbered"/>
    <dgm:cxn modelId="{378387CA-48FC-41A8-89B4-1C85B34E1215}" srcId="{81EDC6E8-1070-4BE0-B215-78E9F8010ED7}" destId="{649A5904-7DC1-40F7-A57C-0794297194EE}" srcOrd="1" destOrd="0" parTransId="{4BE90450-90EC-41CB-BB38-9439D10E422E}" sibTransId="{05109921-871C-4458-91D6-9726C7FD217A}"/>
    <dgm:cxn modelId="{0E3EF3D0-A1CE-4F16-B1DB-B635DDCBE677}" type="presOf" srcId="{7BF6D9CE-8073-4BAF-A44E-FBEAA8911F86}" destId="{246DFE26-A81A-4E43-8F4D-D89B58CFFAF9}" srcOrd="0" destOrd="0" presId="urn:microsoft.com/office/officeart/2016/7/layout/LinearArrowProcessNumbered"/>
    <dgm:cxn modelId="{D1DB99E2-8F81-40EB-82EF-825F7CEB2B3E}" type="presOf" srcId="{50B4F629-1949-4E46-B109-F652B20B1FA0}" destId="{22444B67-B022-42C7-8E6E-524E88786A8F}" srcOrd="0" destOrd="0" presId="urn:microsoft.com/office/officeart/2016/7/layout/LinearArrowProcessNumbered"/>
    <dgm:cxn modelId="{D24A77F1-5151-46DF-BEE9-2CBD98BD3A3E}" type="presOf" srcId="{81EDC6E8-1070-4BE0-B215-78E9F8010ED7}" destId="{BF6216F0-CE44-43F0-9626-B2466DA641B4}" srcOrd="0" destOrd="0" presId="urn:microsoft.com/office/officeart/2016/7/layout/LinearArrowProcessNumbered"/>
    <dgm:cxn modelId="{171343FF-8448-4B93-A211-788F33529F0F}" type="presOf" srcId="{183EEA0E-209C-4E57-86A7-EF68FFF8EF1F}" destId="{2AFDDC52-EBBA-4F5E-8D2C-57D5BE0B8C92}" srcOrd="0" destOrd="0" presId="urn:microsoft.com/office/officeart/2016/7/layout/LinearArrowProcessNumbered"/>
    <dgm:cxn modelId="{5BD5F3AC-6E50-4CC4-89CF-522DEEC2CB75}" type="presParOf" srcId="{BF6216F0-CE44-43F0-9626-B2466DA641B4}" destId="{FF486695-2F95-48BB-9A9D-AA996C4475CA}" srcOrd="0" destOrd="0" presId="urn:microsoft.com/office/officeart/2016/7/layout/LinearArrowProcessNumbered"/>
    <dgm:cxn modelId="{A430D625-BC26-4EE5-9E89-5EA5D3FCD11F}" type="presParOf" srcId="{FF486695-2F95-48BB-9A9D-AA996C4475CA}" destId="{93820484-5C09-4C10-A741-195469408F8B}" srcOrd="0" destOrd="0" presId="urn:microsoft.com/office/officeart/2016/7/layout/LinearArrowProcessNumbered"/>
    <dgm:cxn modelId="{098A892D-A15A-4C0D-B077-555A7FF08236}" type="presParOf" srcId="{FF486695-2F95-48BB-9A9D-AA996C4475CA}" destId="{E788B1BE-7C3A-47A4-AE01-71D415BF1226}" srcOrd="1" destOrd="0" presId="urn:microsoft.com/office/officeart/2016/7/layout/LinearArrowProcessNumbered"/>
    <dgm:cxn modelId="{24817E58-C3BE-479B-B3DF-E07D5687C6D8}" type="presParOf" srcId="{E788B1BE-7C3A-47A4-AE01-71D415BF1226}" destId="{0DA73903-5F4C-4CE7-B439-F7CC0B095129}" srcOrd="0" destOrd="0" presId="urn:microsoft.com/office/officeart/2016/7/layout/LinearArrowProcessNumbered"/>
    <dgm:cxn modelId="{417E363C-0E93-4B6C-96D9-456C7EC88B24}" type="presParOf" srcId="{E788B1BE-7C3A-47A4-AE01-71D415BF1226}" destId="{9146DC92-4881-4BC6-9BC1-8D55883BFF3C}" srcOrd="1" destOrd="0" presId="urn:microsoft.com/office/officeart/2016/7/layout/LinearArrowProcessNumbered"/>
    <dgm:cxn modelId="{E395D346-B78F-44E6-9491-5E4D3FE30521}" type="presParOf" srcId="{E788B1BE-7C3A-47A4-AE01-71D415BF1226}" destId="{5D268FC5-6012-40F1-92C4-5BB88A77C82F}" srcOrd="2" destOrd="0" presId="urn:microsoft.com/office/officeart/2016/7/layout/LinearArrowProcessNumbered"/>
    <dgm:cxn modelId="{CAC124C5-9B08-4014-95E3-A6A8A6474290}" type="presParOf" srcId="{E788B1BE-7C3A-47A4-AE01-71D415BF1226}" destId="{4A8515D7-D7FA-4144-96FB-B342A4E62E1E}" srcOrd="3" destOrd="0" presId="urn:microsoft.com/office/officeart/2016/7/layout/LinearArrowProcessNumbered"/>
    <dgm:cxn modelId="{486EA791-DB64-4A8D-8CD3-86CBBD5AE257}" type="presParOf" srcId="{FF486695-2F95-48BB-9A9D-AA996C4475CA}" destId="{B5776804-98B1-4EB5-B979-619D051C8D70}" srcOrd="2" destOrd="0" presId="urn:microsoft.com/office/officeart/2016/7/layout/LinearArrowProcessNumbered"/>
    <dgm:cxn modelId="{3D938DE7-4BEC-4428-81A0-01E9123EB41E}" type="presParOf" srcId="{BF6216F0-CE44-43F0-9626-B2466DA641B4}" destId="{BAA56AA3-AC3A-485B-8C50-87DF496FC062}" srcOrd="1" destOrd="0" presId="urn:microsoft.com/office/officeart/2016/7/layout/LinearArrowProcessNumbered"/>
    <dgm:cxn modelId="{16577C55-FC49-4725-BE7A-70B305954DDB}" type="presParOf" srcId="{BF6216F0-CE44-43F0-9626-B2466DA641B4}" destId="{BD41845A-D734-4DF8-9B89-0F0120E1B8D9}" srcOrd="2" destOrd="0" presId="urn:microsoft.com/office/officeart/2016/7/layout/LinearArrowProcessNumbered"/>
    <dgm:cxn modelId="{FCDD1D46-CC25-42A9-8168-7E5F6585F018}" type="presParOf" srcId="{BD41845A-D734-4DF8-9B89-0F0120E1B8D9}" destId="{566DCAEA-B140-4C25-AB87-C535E91ACDB9}" srcOrd="0" destOrd="0" presId="urn:microsoft.com/office/officeart/2016/7/layout/LinearArrowProcessNumbered"/>
    <dgm:cxn modelId="{86465C6A-55F1-45DE-B93A-6E4E0C2211E3}" type="presParOf" srcId="{BD41845A-D734-4DF8-9B89-0F0120E1B8D9}" destId="{10268774-32F3-4C03-9C44-86DF98743A98}" srcOrd="1" destOrd="0" presId="urn:microsoft.com/office/officeart/2016/7/layout/LinearArrowProcessNumbered"/>
    <dgm:cxn modelId="{7FBDE258-5A12-4E97-9B9B-58ADD77FEB65}" type="presParOf" srcId="{10268774-32F3-4C03-9C44-86DF98743A98}" destId="{C755E50E-A122-4AA6-907C-6671880C1BF9}" srcOrd="0" destOrd="0" presId="urn:microsoft.com/office/officeart/2016/7/layout/LinearArrowProcessNumbered"/>
    <dgm:cxn modelId="{3DF7826E-A9B2-4731-9D98-374EE612E5F5}" type="presParOf" srcId="{10268774-32F3-4C03-9C44-86DF98743A98}" destId="{4CBBCE13-BB19-42A2-BC16-03FE215470F0}" srcOrd="1" destOrd="0" presId="urn:microsoft.com/office/officeart/2016/7/layout/LinearArrowProcessNumbered"/>
    <dgm:cxn modelId="{94E7A112-0271-4F70-99EF-74E26EE081B6}" type="presParOf" srcId="{10268774-32F3-4C03-9C44-86DF98743A98}" destId="{B4780A7E-8960-483B-AA13-876B32B661A8}" srcOrd="2" destOrd="0" presId="urn:microsoft.com/office/officeart/2016/7/layout/LinearArrowProcessNumbered"/>
    <dgm:cxn modelId="{157D57BA-9C82-479A-862C-5514E5DA3015}" type="presParOf" srcId="{10268774-32F3-4C03-9C44-86DF98743A98}" destId="{8B9C5E18-A7FA-498C-8E32-25EF16564298}" srcOrd="3" destOrd="0" presId="urn:microsoft.com/office/officeart/2016/7/layout/LinearArrowProcessNumbered"/>
    <dgm:cxn modelId="{05759C5F-F2AC-482E-892A-F0429D5F1A36}" type="presParOf" srcId="{BD41845A-D734-4DF8-9B89-0F0120E1B8D9}" destId="{E1352200-1012-4433-9214-93D6C84F79BC}" srcOrd="2" destOrd="0" presId="urn:microsoft.com/office/officeart/2016/7/layout/LinearArrowProcessNumbered"/>
    <dgm:cxn modelId="{0E2B834E-19F0-4CFD-99B9-E931287EC512}" type="presParOf" srcId="{BF6216F0-CE44-43F0-9626-B2466DA641B4}" destId="{DD8F10C2-863A-45DB-8BD8-4F2E8BB5EB93}" srcOrd="3" destOrd="0" presId="urn:microsoft.com/office/officeart/2016/7/layout/LinearArrowProcessNumbered"/>
    <dgm:cxn modelId="{7E9DBEDE-14D9-4B7B-9C5A-5897E4848EFD}" type="presParOf" srcId="{BF6216F0-CE44-43F0-9626-B2466DA641B4}" destId="{67388172-B4A1-4A63-B769-268BB47ECF6C}" srcOrd="4" destOrd="0" presId="urn:microsoft.com/office/officeart/2016/7/layout/LinearArrowProcessNumbered"/>
    <dgm:cxn modelId="{4537C082-D7A7-4705-BD7C-B39CA1A6266E}" type="presParOf" srcId="{67388172-B4A1-4A63-B769-268BB47ECF6C}" destId="{C7C525DB-6BC7-4755-8273-17E7E5B2E99C}" srcOrd="0" destOrd="0" presId="urn:microsoft.com/office/officeart/2016/7/layout/LinearArrowProcessNumbered"/>
    <dgm:cxn modelId="{46069578-4C09-430F-B223-3604E6813E4B}" type="presParOf" srcId="{67388172-B4A1-4A63-B769-268BB47ECF6C}" destId="{A242B23C-BD48-4B03-A70E-F51073CFBF15}" srcOrd="1" destOrd="0" presId="urn:microsoft.com/office/officeart/2016/7/layout/LinearArrowProcessNumbered"/>
    <dgm:cxn modelId="{48367DAC-3CF9-4A2C-AEC8-3FBE83E38D19}" type="presParOf" srcId="{A242B23C-BD48-4B03-A70E-F51073CFBF15}" destId="{78CE26AB-7816-4827-9E25-4D41AB9C993F}" srcOrd="0" destOrd="0" presId="urn:microsoft.com/office/officeart/2016/7/layout/LinearArrowProcessNumbered"/>
    <dgm:cxn modelId="{07F1B27E-6B0E-48F0-BD1F-404A0CB4D889}" type="presParOf" srcId="{A242B23C-BD48-4B03-A70E-F51073CFBF15}" destId="{9D46EFA9-E68F-44CD-9275-F7E5184574EA}" srcOrd="1" destOrd="0" presId="urn:microsoft.com/office/officeart/2016/7/layout/LinearArrowProcessNumbered"/>
    <dgm:cxn modelId="{8EE35D95-3683-4E6B-9D9C-40D3C2B1947F}" type="presParOf" srcId="{A242B23C-BD48-4B03-A70E-F51073CFBF15}" destId="{C903F85C-D92A-4023-9D0D-7831F9E03878}" srcOrd="2" destOrd="0" presId="urn:microsoft.com/office/officeart/2016/7/layout/LinearArrowProcessNumbered"/>
    <dgm:cxn modelId="{240BB603-3AF4-46EF-87C2-975D896810C6}" type="presParOf" srcId="{A242B23C-BD48-4B03-A70E-F51073CFBF15}" destId="{E9945D10-5AEB-43E6-8701-60AE2CEC3466}" srcOrd="3" destOrd="0" presId="urn:microsoft.com/office/officeart/2016/7/layout/LinearArrowProcessNumbered"/>
    <dgm:cxn modelId="{CB3DF0BC-B5FD-43F8-A25A-A8A857182C3F}" type="presParOf" srcId="{67388172-B4A1-4A63-B769-268BB47ECF6C}" destId="{246DFE26-A81A-4E43-8F4D-D89B58CFFAF9}" srcOrd="2" destOrd="0" presId="urn:microsoft.com/office/officeart/2016/7/layout/LinearArrowProcessNumbered"/>
    <dgm:cxn modelId="{DB7F01C0-09B2-4584-B70B-F20E4BF9A227}" type="presParOf" srcId="{BF6216F0-CE44-43F0-9626-B2466DA641B4}" destId="{58BBD92E-0BFD-422E-A871-9EAA76970C70}" srcOrd="5" destOrd="0" presId="urn:microsoft.com/office/officeart/2016/7/layout/LinearArrowProcessNumbered"/>
    <dgm:cxn modelId="{8B534FDA-238A-43C6-852B-B4162E26CC44}" type="presParOf" srcId="{BF6216F0-CE44-43F0-9626-B2466DA641B4}" destId="{0D845F0B-0300-4D39-9CB7-65EEDE87B97F}" srcOrd="6" destOrd="0" presId="urn:microsoft.com/office/officeart/2016/7/layout/LinearArrowProcessNumbered"/>
    <dgm:cxn modelId="{B8005C2C-AC0D-4797-99CC-F38B72DC16B6}" type="presParOf" srcId="{0D845F0B-0300-4D39-9CB7-65EEDE87B97F}" destId="{2460B3D4-3851-4790-8076-66260723A232}" srcOrd="0" destOrd="0" presId="urn:microsoft.com/office/officeart/2016/7/layout/LinearArrowProcessNumbered"/>
    <dgm:cxn modelId="{362F3C34-83FE-4F08-93CF-3BB928D2E0A5}" type="presParOf" srcId="{0D845F0B-0300-4D39-9CB7-65EEDE87B97F}" destId="{FABB1001-2683-4789-91E6-8784B641EB04}" srcOrd="1" destOrd="0" presId="urn:microsoft.com/office/officeart/2016/7/layout/LinearArrowProcessNumbered"/>
    <dgm:cxn modelId="{FD7BB757-BB57-4E62-B96C-D26F33E60A1F}" type="presParOf" srcId="{FABB1001-2683-4789-91E6-8784B641EB04}" destId="{01CBA584-3B7E-43DF-8263-043B886696D1}" srcOrd="0" destOrd="0" presId="urn:microsoft.com/office/officeart/2016/7/layout/LinearArrowProcessNumbered"/>
    <dgm:cxn modelId="{FC98FB99-F7D0-45EA-AC9E-8C3F611A2B78}" type="presParOf" srcId="{FABB1001-2683-4789-91E6-8784B641EB04}" destId="{A81C5347-30BC-4EEA-A912-0D35FC8B1E46}" srcOrd="1" destOrd="0" presId="urn:microsoft.com/office/officeart/2016/7/layout/LinearArrowProcessNumbered"/>
    <dgm:cxn modelId="{A1221AC3-35EA-4168-A2D6-C81C15A30F9F}" type="presParOf" srcId="{FABB1001-2683-4789-91E6-8784B641EB04}" destId="{BBC45145-FA01-4DA3-8EF3-91E44A716B40}" srcOrd="2" destOrd="0" presId="urn:microsoft.com/office/officeart/2016/7/layout/LinearArrowProcessNumbered"/>
    <dgm:cxn modelId="{F663BDEE-9182-41E7-9195-1AD3A718A493}" type="presParOf" srcId="{FABB1001-2683-4789-91E6-8784B641EB04}" destId="{C17C386D-51A5-4389-BD62-ACBFB7A6FDB0}" srcOrd="3" destOrd="0" presId="urn:microsoft.com/office/officeart/2016/7/layout/LinearArrowProcessNumbered"/>
    <dgm:cxn modelId="{79AE975C-A200-4A4A-822E-9B83F9021EDE}" type="presParOf" srcId="{0D845F0B-0300-4D39-9CB7-65EEDE87B97F}" destId="{22444B67-B022-42C7-8E6E-524E88786A8F}" srcOrd="2" destOrd="0" presId="urn:microsoft.com/office/officeart/2016/7/layout/LinearArrowProcessNumbered"/>
    <dgm:cxn modelId="{0B6A6A64-219E-432B-9E84-8943DCD506B3}" type="presParOf" srcId="{BF6216F0-CE44-43F0-9626-B2466DA641B4}" destId="{8C1E7510-26A0-4418-8398-651ED8451E7B}" srcOrd="7" destOrd="0" presId="urn:microsoft.com/office/officeart/2016/7/layout/LinearArrowProcessNumbered"/>
    <dgm:cxn modelId="{B5FF31F4-650D-45D5-8849-07EADFEDDC0D}" type="presParOf" srcId="{BF6216F0-CE44-43F0-9626-B2466DA641B4}" destId="{378ADDE3-427E-43C9-80B8-984EE0CA75FA}" srcOrd="8" destOrd="0" presId="urn:microsoft.com/office/officeart/2016/7/layout/LinearArrowProcessNumbered"/>
    <dgm:cxn modelId="{144CCA96-9862-43EF-BCA6-B85820FFD9E1}" type="presParOf" srcId="{378ADDE3-427E-43C9-80B8-984EE0CA75FA}" destId="{0930C57D-899B-4471-899B-2F8D23A4C66F}" srcOrd="0" destOrd="0" presId="urn:microsoft.com/office/officeart/2016/7/layout/LinearArrowProcessNumbered"/>
    <dgm:cxn modelId="{E16E98B5-A4BA-4356-A4A3-6FEF7B348D9A}" type="presParOf" srcId="{378ADDE3-427E-43C9-80B8-984EE0CA75FA}" destId="{1E243F2A-E7E6-4882-A1B5-1DEE7C681F6D}" srcOrd="1" destOrd="0" presId="urn:microsoft.com/office/officeart/2016/7/layout/LinearArrowProcessNumbered"/>
    <dgm:cxn modelId="{B14C4B12-0EB7-4FE0-B558-31E6829C3D64}" type="presParOf" srcId="{1E243F2A-E7E6-4882-A1B5-1DEE7C681F6D}" destId="{7B394C47-54A5-4D9E-83B7-F0B2C6F11C17}" srcOrd="0" destOrd="0" presId="urn:microsoft.com/office/officeart/2016/7/layout/LinearArrowProcessNumbered"/>
    <dgm:cxn modelId="{BF7A6C08-C507-4A42-88FC-D28AEC1541E9}" type="presParOf" srcId="{1E243F2A-E7E6-4882-A1B5-1DEE7C681F6D}" destId="{C22CD221-C538-4079-A9DD-EDA281A95B81}" srcOrd="1" destOrd="0" presId="urn:microsoft.com/office/officeart/2016/7/layout/LinearArrowProcessNumbered"/>
    <dgm:cxn modelId="{71C69A54-0977-4170-BA5B-238FA8E3DAE4}" type="presParOf" srcId="{1E243F2A-E7E6-4882-A1B5-1DEE7C681F6D}" destId="{96CB8174-8E9F-4F0A-ACDF-3E97884BD233}" srcOrd="2" destOrd="0" presId="urn:microsoft.com/office/officeart/2016/7/layout/LinearArrowProcessNumbered"/>
    <dgm:cxn modelId="{0841C6AF-36B8-401A-A87F-E96EA769B7E5}" type="presParOf" srcId="{1E243F2A-E7E6-4882-A1B5-1DEE7C681F6D}" destId="{12E67602-8038-408C-9CC4-417F3BA3CDEF}" srcOrd="3" destOrd="0" presId="urn:microsoft.com/office/officeart/2016/7/layout/LinearArrowProcessNumbered"/>
    <dgm:cxn modelId="{9A3186F6-475E-4A6F-9B43-B7F99F2BDBFE}" type="presParOf" srcId="{378ADDE3-427E-43C9-80B8-984EE0CA75FA}" destId="{2AFDDC52-EBBA-4F5E-8D2C-57D5BE0B8C92}"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EF1BBB-A2D2-4F86-82E1-C84094216A7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B9B0911-C447-4810-9BCA-843A5C2DBE49}">
      <dgm:prSet/>
      <dgm:spPr/>
      <dgm:t>
        <a:bodyPr/>
        <a:lstStyle/>
        <a:p>
          <a:pPr algn="just">
            <a:lnSpc>
              <a:spcPct val="100000"/>
            </a:lnSpc>
          </a:pPr>
          <a:r>
            <a:rPr lang="en-US" dirty="0"/>
            <a:t>Hybridization between oversampling and undersampling may palliate the situation but it does not solve the original issues associated with the techniques.</a:t>
          </a:r>
        </a:p>
      </dgm:t>
    </dgm:pt>
    <dgm:pt modelId="{C7D20F90-B096-49BB-BBE4-B8512B21602E}" type="parTrans" cxnId="{3262A4C2-0BD2-490F-9445-011262C76F7C}">
      <dgm:prSet/>
      <dgm:spPr/>
      <dgm:t>
        <a:bodyPr/>
        <a:lstStyle/>
        <a:p>
          <a:endParaRPr lang="en-US"/>
        </a:p>
      </dgm:t>
    </dgm:pt>
    <dgm:pt modelId="{937E3827-93A5-4CF8-9156-06F88002AA5A}" type="sibTrans" cxnId="{3262A4C2-0BD2-490F-9445-011262C76F7C}">
      <dgm:prSet/>
      <dgm:spPr/>
      <dgm:t>
        <a:bodyPr/>
        <a:lstStyle/>
        <a:p>
          <a:endParaRPr lang="en-US"/>
        </a:p>
      </dgm:t>
    </dgm:pt>
    <dgm:pt modelId="{4BC7421B-D21D-4DF5-97AF-CF23FE471EB9}">
      <dgm:prSet/>
      <dgm:spPr/>
      <dgm:t>
        <a:bodyPr/>
        <a:lstStyle/>
        <a:p>
          <a:pPr algn="just">
            <a:lnSpc>
              <a:spcPct val="100000"/>
            </a:lnSpc>
          </a:pPr>
          <a:r>
            <a:rPr lang="en-US" dirty="0"/>
            <a:t>Ensemble mechanism does not solve the class imbalance issue. Integrating oversampling or undersampling do not have desirable effect if the original problem is not solved. </a:t>
          </a:r>
        </a:p>
      </dgm:t>
    </dgm:pt>
    <dgm:pt modelId="{F0F66C78-192B-441A-8163-C796FD5E9833}" type="parTrans" cxnId="{D014CBED-8690-45B2-BCE5-A2759255A583}">
      <dgm:prSet/>
      <dgm:spPr/>
      <dgm:t>
        <a:bodyPr/>
        <a:lstStyle/>
        <a:p>
          <a:endParaRPr lang="en-US"/>
        </a:p>
      </dgm:t>
    </dgm:pt>
    <dgm:pt modelId="{C6CAC608-AA82-49F5-89DF-BB805849ADFB}" type="sibTrans" cxnId="{D014CBED-8690-45B2-BCE5-A2759255A583}">
      <dgm:prSet/>
      <dgm:spPr/>
      <dgm:t>
        <a:bodyPr/>
        <a:lstStyle/>
        <a:p>
          <a:endParaRPr lang="en-US"/>
        </a:p>
      </dgm:t>
    </dgm:pt>
    <dgm:pt modelId="{DA29CFD4-7E12-4CA6-84D6-08744DBBF675}" type="pres">
      <dgm:prSet presAssocID="{B1EF1BBB-A2D2-4F86-82E1-C84094216A73}" presName="root" presStyleCnt="0">
        <dgm:presLayoutVars>
          <dgm:dir/>
          <dgm:resizeHandles val="exact"/>
        </dgm:presLayoutVars>
      </dgm:prSet>
      <dgm:spPr/>
    </dgm:pt>
    <dgm:pt modelId="{F27E4A23-A11E-47EA-A037-BF165375B821}" type="pres">
      <dgm:prSet presAssocID="{5B9B0911-C447-4810-9BCA-843A5C2DBE49}" presName="compNode" presStyleCnt="0"/>
      <dgm:spPr/>
    </dgm:pt>
    <dgm:pt modelId="{99185FE3-158E-4FA5-9BCF-DC4E14879B56}" type="pres">
      <dgm:prSet presAssocID="{5B9B0911-C447-4810-9BCA-843A5C2DBE49}" presName="bgRect" presStyleLbl="bgShp" presStyleIdx="0" presStyleCnt="2"/>
      <dgm:spPr/>
    </dgm:pt>
    <dgm:pt modelId="{5DFB158F-247A-4313-BFC5-9EF68FEBB93E}" type="pres">
      <dgm:prSet presAssocID="{5B9B0911-C447-4810-9BCA-843A5C2DBE49}" presName="iconRect" presStyleLbl="node1" presStyleIdx="0" presStyleCnt="2"/>
      <dgm:spPr/>
    </dgm:pt>
    <dgm:pt modelId="{C0F11A9D-2AC4-4D0B-9E5A-55CA2313497E}" type="pres">
      <dgm:prSet presAssocID="{5B9B0911-C447-4810-9BCA-843A5C2DBE49}" presName="spaceRect" presStyleCnt="0"/>
      <dgm:spPr/>
    </dgm:pt>
    <dgm:pt modelId="{07304595-345C-49D9-896F-846CC76575C2}" type="pres">
      <dgm:prSet presAssocID="{5B9B0911-C447-4810-9BCA-843A5C2DBE49}" presName="parTx" presStyleLbl="revTx" presStyleIdx="0" presStyleCnt="2">
        <dgm:presLayoutVars>
          <dgm:chMax val="0"/>
          <dgm:chPref val="0"/>
        </dgm:presLayoutVars>
      </dgm:prSet>
      <dgm:spPr/>
    </dgm:pt>
    <dgm:pt modelId="{B738FD1F-5BE1-485F-8CC5-E7D6070CA919}" type="pres">
      <dgm:prSet presAssocID="{937E3827-93A5-4CF8-9156-06F88002AA5A}" presName="sibTrans" presStyleCnt="0"/>
      <dgm:spPr/>
    </dgm:pt>
    <dgm:pt modelId="{4A616A99-E4CB-49C2-9753-D32E1C118D15}" type="pres">
      <dgm:prSet presAssocID="{4BC7421B-D21D-4DF5-97AF-CF23FE471EB9}" presName="compNode" presStyleCnt="0"/>
      <dgm:spPr/>
    </dgm:pt>
    <dgm:pt modelId="{8EB04AD7-D032-4898-9150-BA7CFC8F43E2}" type="pres">
      <dgm:prSet presAssocID="{4BC7421B-D21D-4DF5-97AF-CF23FE471EB9}" presName="bgRect" presStyleLbl="bgShp" presStyleIdx="1" presStyleCnt="2"/>
      <dgm:spPr/>
    </dgm:pt>
    <dgm:pt modelId="{9DF3BDEB-468A-4423-A5C8-CBF9C732BBAE}" type="pres">
      <dgm:prSet presAssocID="{4BC7421B-D21D-4DF5-97AF-CF23FE471EB9}" presName="iconRect" presStyleLbl="node1" presStyleIdx="1" presStyleCnt="2"/>
      <dgm:spPr/>
    </dgm:pt>
    <dgm:pt modelId="{C25C25F1-1549-40C8-92AD-F8B6036A7AA1}" type="pres">
      <dgm:prSet presAssocID="{4BC7421B-D21D-4DF5-97AF-CF23FE471EB9}" presName="spaceRect" presStyleCnt="0"/>
      <dgm:spPr/>
    </dgm:pt>
    <dgm:pt modelId="{9211E67B-ABBF-4E4B-B63A-AC601D24C3FC}" type="pres">
      <dgm:prSet presAssocID="{4BC7421B-D21D-4DF5-97AF-CF23FE471EB9}" presName="parTx" presStyleLbl="revTx" presStyleIdx="1" presStyleCnt="2">
        <dgm:presLayoutVars>
          <dgm:chMax val="0"/>
          <dgm:chPref val="0"/>
        </dgm:presLayoutVars>
      </dgm:prSet>
      <dgm:spPr/>
    </dgm:pt>
  </dgm:ptLst>
  <dgm:cxnLst>
    <dgm:cxn modelId="{6B82CF0E-954C-444E-B822-8177C368FF36}" type="presOf" srcId="{5B9B0911-C447-4810-9BCA-843A5C2DBE49}" destId="{07304595-345C-49D9-896F-846CC76575C2}" srcOrd="0" destOrd="0" presId="urn:microsoft.com/office/officeart/2018/2/layout/IconVerticalSolidList"/>
    <dgm:cxn modelId="{E0F59864-45A1-42AE-97E4-4976179005D3}" type="presOf" srcId="{4BC7421B-D21D-4DF5-97AF-CF23FE471EB9}" destId="{9211E67B-ABBF-4E4B-B63A-AC601D24C3FC}" srcOrd="0" destOrd="0" presId="urn:microsoft.com/office/officeart/2018/2/layout/IconVerticalSolidList"/>
    <dgm:cxn modelId="{EE39E99A-97C5-48A6-A900-AA2D6C31D6F1}" type="presOf" srcId="{B1EF1BBB-A2D2-4F86-82E1-C84094216A73}" destId="{DA29CFD4-7E12-4CA6-84D6-08744DBBF675}" srcOrd="0" destOrd="0" presId="urn:microsoft.com/office/officeart/2018/2/layout/IconVerticalSolidList"/>
    <dgm:cxn modelId="{3262A4C2-0BD2-490F-9445-011262C76F7C}" srcId="{B1EF1BBB-A2D2-4F86-82E1-C84094216A73}" destId="{5B9B0911-C447-4810-9BCA-843A5C2DBE49}" srcOrd="0" destOrd="0" parTransId="{C7D20F90-B096-49BB-BBE4-B8512B21602E}" sibTransId="{937E3827-93A5-4CF8-9156-06F88002AA5A}"/>
    <dgm:cxn modelId="{D014CBED-8690-45B2-BCE5-A2759255A583}" srcId="{B1EF1BBB-A2D2-4F86-82E1-C84094216A73}" destId="{4BC7421B-D21D-4DF5-97AF-CF23FE471EB9}" srcOrd="1" destOrd="0" parTransId="{F0F66C78-192B-441A-8163-C796FD5E9833}" sibTransId="{C6CAC608-AA82-49F5-89DF-BB805849ADFB}"/>
    <dgm:cxn modelId="{A9FA28ED-7CBB-438F-813A-EC1689B6ED4D}" type="presParOf" srcId="{DA29CFD4-7E12-4CA6-84D6-08744DBBF675}" destId="{F27E4A23-A11E-47EA-A037-BF165375B821}" srcOrd="0" destOrd="0" presId="urn:microsoft.com/office/officeart/2018/2/layout/IconVerticalSolidList"/>
    <dgm:cxn modelId="{7896BAC4-1190-43C5-B381-259261AC7F8C}" type="presParOf" srcId="{F27E4A23-A11E-47EA-A037-BF165375B821}" destId="{99185FE3-158E-4FA5-9BCF-DC4E14879B56}" srcOrd="0" destOrd="0" presId="urn:microsoft.com/office/officeart/2018/2/layout/IconVerticalSolidList"/>
    <dgm:cxn modelId="{7CA1CC4D-315A-4838-A895-4DBBD0C640AD}" type="presParOf" srcId="{F27E4A23-A11E-47EA-A037-BF165375B821}" destId="{5DFB158F-247A-4313-BFC5-9EF68FEBB93E}" srcOrd="1" destOrd="0" presId="urn:microsoft.com/office/officeart/2018/2/layout/IconVerticalSolidList"/>
    <dgm:cxn modelId="{2BE2D599-DB5C-4833-B976-7CF420369684}" type="presParOf" srcId="{F27E4A23-A11E-47EA-A037-BF165375B821}" destId="{C0F11A9D-2AC4-4D0B-9E5A-55CA2313497E}" srcOrd="2" destOrd="0" presId="urn:microsoft.com/office/officeart/2018/2/layout/IconVerticalSolidList"/>
    <dgm:cxn modelId="{7657533A-0E40-40E9-B8B0-60D1CA626FC1}" type="presParOf" srcId="{F27E4A23-A11E-47EA-A037-BF165375B821}" destId="{07304595-345C-49D9-896F-846CC76575C2}" srcOrd="3" destOrd="0" presId="urn:microsoft.com/office/officeart/2018/2/layout/IconVerticalSolidList"/>
    <dgm:cxn modelId="{2B732052-1539-4BC4-8A9C-F8A6701A9C63}" type="presParOf" srcId="{DA29CFD4-7E12-4CA6-84D6-08744DBBF675}" destId="{B738FD1F-5BE1-485F-8CC5-E7D6070CA919}" srcOrd="1" destOrd="0" presId="urn:microsoft.com/office/officeart/2018/2/layout/IconVerticalSolidList"/>
    <dgm:cxn modelId="{10600518-52D6-445C-BE62-FED944F20841}" type="presParOf" srcId="{DA29CFD4-7E12-4CA6-84D6-08744DBBF675}" destId="{4A616A99-E4CB-49C2-9753-D32E1C118D15}" srcOrd="2" destOrd="0" presId="urn:microsoft.com/office/officeart/2018/2/layout/IconVerticalSolidList"/>
    <dgm:cxn modelId="{8A437BA0-A12D-4E77-AE3F-01FF70733B79}" type="presParOf" srcId="{4A616A99-E4CB-49C2-9753-D32E1C118D15}" destId="{8EB04AD7-D032-4898-9150-BA7CFC8F43E2}" srcOrd="0" destOrd="0" presId="urn:microsoft.com/office/officeart/2018/2/layout/IconVerticalSolidList"/>
    <dgm:cxn modelId="{D6D7F0F5-67F7-4783-ADB5-470A954BA31A}" type="presParOf" srcId="{4A616A99-E4CB-49C2-9753-D32E1C118D15}" destId="{9DF3BDEB-468A-4423-A5C8-CBF9C732BBAE}" srcOrd="1" destOrd="0" presId="urn:microsoft.com/office/officeart/2018/2/layout/IconVerticalSolidList"/>
    <dgm:cxn modelId="{79146552-E93B-49A8-936E-150321BF7175}" type="presParOf" srcId="{4A616A99-E4CB-49C2-9753-D32E1C118D15}" destId="{C25C25F1-1549-40C8-92AD-F8B6036A7AA1}" srcOrd="2" destOrd="0" presId="urn:microsoft.com/office/officeart/2018/2/layout/IconVerticalSolidList"/>
    <dgm:cxn modelId="{10C13064-9BE1-4F20-AAAB-B43D08EA2F11}" type="presParOf" srcId="{4A616A99-E4CB-49C2-9753-D32E1C118D15}" destId="{9211E67B-ABBF-4E4B-B63A-AC601D24C3F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2F54B1-7791-444A-8531-5C2FECBF52D7}"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9A8BD2AE-9CF9-4A1B-899E-D8FF28CEA57A}">
      <dgm:prSet/>
      <dgm:spPr/>
      <dgm:t>
        <a:bodyPr/>
        <a:lstStyle/>
        <a:p>
          <a:r>
            <a:rPr lang="en-US"/>
            <a:t>In traditional Cost-sensitive learning, all minority-class instances would be penalized 100 times more than any majority-class instances. </a:t>
          </a:r>
        </a:p>
      </dgm:t>
    </dgm:pt>
    <dgm:pt modelId="{DFA25B1E-F29C-4654-A8A3-5201626D08AE}" type="parTrans" cxnId="{53FCD560-B007-454E-9294-DCE7283A357D}">
      <dgm:prSet/>
      <dgm:spPr/>
      <dgm:t>
        <a:bodyPr/>
        <a:lstStyle/>
        <a:p>
          <a:endParaRPr lang="en-US"/>
        </a:p>
      </dgm:t>
    </dgm:pt>
    <dgm:pt modelId="{617F2238-B07E-4AAE-B894-DEC2DA6F35A4}" type="sibTrans" cxnId="{53FCD560-B007-454E-9294-DCE7283A357D}">
      <dgm:prSet/>
      <dgm:spPr/>
      <dgm:t>
        <a:bodyPr/>
        <a:lstStyle/>
        <a:p>
          <a:endParaRPr lang="en-US"/>
        </a:p>
      </dgm:t>
    </dgm:pt>
    <dgm:pt modelId="{069F1D61-98F3-4E5B-A3FE-85446AF40F6E}">
      <dgm:prSet/>
      <dgm:spPr/>
      <dgm:t>
        <a:bodyPr/>
        <a:lstStyle/>
        <a:p>
          <a:r>
            <a:rPr lang="en-US"/>
            <a:t>This can lead to an unusual distortion of the decision boundary. </a:t>
          </a:r>
        </a:p>
      </dgm:t>
    </dgm:pt>
    <dgm:pt modelId="{38010F1A-6840-4094-91C9-F217A5F588C5}" type="parTrans" cxnId="{A12B7DEC-6630-4036-A82A-504E2CB64C58}">
      <dgm:prSet/>
      <dgm:spPr/>
      <dgm:t>
        <a:bodyPr/>
        <a:lstStyle/>
        <a:p>
          <a:endParaRPr lang="en-US"/>
        </a:p>
      </dgm:t>
    </dgm:pt>
    <dgm:pt modelId="{19C3663E-1645-4403-B781-5CD054714CE7}" type="sibTrans" cxnId="{A12B7DEC-6630-4036-A82A-504E2CB64C58}">
      <dgm:prSet/>
      <dgm:spPr/>
      <dgm:t>
        <a:bodyPr/>
        <a:lstStyle/>
        <a:p>
          <a:endParaRPr lang="en-US"/>
        </a:p>
      </dgm:t>
    </dgm:pt>
    <dgm:pt modelId="{6B6FF89C-31E5-4620-984B-985B295A9AE9}">
      <dgm:prSet/>
      <dgm:spPr/>
      <dgm:t>
        <a:bodyPr/>
        <a:lstStyle/>
        <a:p>
          <a:r>
            <a:rPr lang="en-US"/>
            <a:t>Imposing unnecessarily high penalties on minority-class samples located far from the decision boundary biases predictions toward the minority class.</a:t>
          </a:r>
        </a:p>
      </dgm:t>
    </dgm:pt>
    <dgm:pt modelId="{7E816359-ACBE-4B80-91E1-0E9ECA238920}" type="parTrans" cxnId="{EADAA6F0-53A5-45D0-9009-DE0D9F08A674}">
      <dgm:prSet/>
      <dgm:spPr/>
      <dgm:t>
        <a:bodyPr/>
        <a:lstStyle/>
        <a:p>
          <a:endParaRPr lang="en-US"/>
        </a:p>
      </dgm:t>
    </dgm:pt>
    <dgm:pt modelId="{0EB76D71-4E4F-4DE7-BDBF-2779C7A3D507}" type="sibTrans" cxnId="{EADAA6F0-53A5-45D0-9009-DE0D9F08A674}">
      <dgm:prSet/>
      <dgm:spPr/>
      <dgm:t>
        <a:bodyPr/>
        <a:lstStyle/>
        <a:p>
          <a:endParaRPr lang="en-US"/>
        </a:p>
      </dgm:t>
    </dgm:pt>
    <dgm:pt modelId="{8DA7BE8A-87F5-441B-BFFD-35B207F233E4}">
      <dgm:prSet/>
      <dgm:spPr/>
      <dgm:t>
        <a:bodyPr/>
        <a:lstStyle/>
        <a:p>
          <a:r>
            <a:rPr lang="en-US"/>
            <a:t>This causes overfitting and loss of generalization.</a:t>
          </a:r>
        </a:p>
      </dgm:t>
    </dgm:pt>
    <dgm:pt modelId="{FB7A3B1E-4092-435C-8A68-F38FB62EF4D2}" type="parTrans" cxnId="{185A24FC-1058-4979-A77F-6331D4510152}">
      <dgm:prSet/>
      <dgm:spPr/>
      <dgm:t>
        <a:bodyPr/>
        <a:lstStyle/>
        <a:p>
          <a:endParaRPr lang="en-US"/>
        </a:p>
      </dgm:t>
    </dgm:pt>
    <dgm:pt modelId="{91F5F8FC-57C5-4E48-AA8D-EE950DF1BFD2}" type="sibTrans" cxnId="{185A24FC-1058-4979-A77F-6331D4510152}">
      <dgm:prSet/>
      <dgm:spPr/>
      <dgm:t>
        <a:bodyPr/>
        <a:lstStyle/>
        <a:p>
          <a:endParaRPr lang="en-US"/>
        </a:p>
      </dgm:t>
    </dgm:pt>
    <dgm:pt modelId="{7B9E17CA-3693-4D72-89F7-D7AE382F54A1}" type="pres">
      <dgm:prSet presAssocID="{612F54B1-7791-444A-8531-5C2FECBF52D7}" presName="outerComposite" presStyleCnt="0">
        <dgm:presLayoutVars>
          <dgm:chMax val="5"/>
          <dgm:dir/>
          <dgm:resizeHandles val="exact"/>
        </dgm:presLayoutVars>
      </dgm:prSet>
      <dgm:spPr/>
    </dgm:pt>
    <dgm:pt modelId="{AE231C72-618E-4C95-8845-FB0505F05347}" type="pres">
      <dgm:prSet presAssocID="{612F54B1-7791-444A-8531-5C2FECBF52D7}" presName="dummyMaxCanvas" presStyleCnt="0">
        <dgm:presLayoutVars/>
      </dgm:prSet>
      <dgm:spPr/>
    </dgm:pt>
    <dgm:pt modelId="{9A988C4E-66CE-4DF5-B704-D33D527345FB}" type="pres">
      <dgm:prSet presAssocID="{612F54B1-7791-444A-8531-5C2FECBF52D7}" presName="FourNodes_1" presStyleLbl="node1" presStyleIdx="0" presStyleCnt="4">
        <dgm:presLayoutVars>
          <dgm:bulletEnabled val="1"/>
        </dgm:presLayoutVars>
      </dgm:prSet>
      <dgm:spPr/>
    </dgm:pt>
    <dgm:pt modelId="{5BCB0434-BD15-4AD4-B275-3F2A4455C662}" type="pres">
      <dgm:prSet presAssocID="{612F54B1-7791-444A-8531-5C2FECBF52D7}" presName="FourNodes_2" presStyleLbl="node1" presStyleIdx="1" presStyleCnt="4">
        <dgm:presLayoutVars>
          <dgm:bulletEnabled val="1"/>
        </dgm:presLayoutVars>
      </dgm:prSet>
      <dgm:spPr/>
    </dgm:pt>
    <dgm:pt modelId="{5F243887-D0F5-4865-B362-004298DD21CE}" type="pres">
      <dgm:prSet presAssocID="{612F54B1-7791-444A-8531-5C2FECBF52D7}" presName="FourNodes_3" presStyleLbl="node1" presStyleIdx="2" presStyleCnt="4">
        <dgm:presLayoutVars>
          <dgm:bulletEnabled val="1"/>
        </dgm:presLayoutVars>
      </dgm:prSet>
      <dgm:spPr/>
    </dgm:pt>
    <dgm:pt modelId="{FBC932FB-6976-4CAA-83E5-8FB3A5892446}" type="pres">
      <dgm:prSet presAssocID="{612F54B1-7791-444A-8531-5C2FECBF52D7}" presName="FourNodes_4" presStyleLbl="node1" presStyleIdx="3" presStyleCnt="4">
        <dgm:presLayoutVars>
          <dgm:bulletEnabled val="1"/>
        </dgm:presLayoutVars>
      </dgm:prSet>
      <dgm:spPr/>
    </dgm:pt>
    <dgm:pt modelId="{F5B945DB-80C9-4903-9173-1CD0F2E73321}" type="pres">
      <dgm:prSet presAssocID="{612F54B1-7791-444A-8531-5C2FECBF52D7}" presName="FourConn_1-2" presStyleLbl="fgAccFollowNode1" presStyleIdx="0" presStyleCnt="3">
        <dgm:presLayoutVars>
          <dgm:bulletEnabled val="1"/>
        </dgm:presLayoutVars>
      </dgm:prSet>
      <dgm:spPr/>
    </dgm:pt>
    <dgm:pt modelId="{D4F3FD25-CC7B-42C5-A5F9-F8689092CC02}" type="pres">
      <dgm:prSet presAssocID="{612F54B1-7791-444A-8531-5C2FECBF52D7}" presName="FourConn_2-3" presStyleLbl="fgAccFollowNode1" presStyleIdx="1" presStyleCnt="3">
        <dgm:presLayoutVars>
          <dgm:bulletEnabled val="1"/>
        </dgm:presLayoutVars>
      </dgm:prSet>
      <dgm:spPr/>
    </dgm:pt>
    <dgm:pt modelId="{224400E2-9D74-4C5B-A95C-86862881EA27}" type="pres">
      <dgm:prSet presAssocID="{612F54B1-7791-444A-8531-5C2FECBF52D7}" presName="FourConn_3-4" presStyleLbl="fgAccFollowNode1" presStyleIdx="2" presStyleCnt="3">
        <dgm:presLayoutVars>
          <dgm:bulletEnabled val="1"/>
        </dgm:presLayoutVars>
      </dgm:prSet>
      <dgm:spPr/>
    </dgm:pt>
    <dgm:pt modelId="{4A553C5C-0EDD-4C81-833C-B355AE08ECFF}" type="pres">
      <dgm:prSet presAssocID="{612F54B1-7791-444A-8531-5C2FECBF52D7}" presName="FourNodes_1_text" presStyleLbl="node1" presStyleIdx="3" presStyleCnt="4">
        <dgm:presLayoutVars>
          <dgm:bulletEnabled val="1"/>
        </dgm:presLayoutVars>
      </dgm:prSet>
      <dgm:spPr/>
    </dgm:pt>
    <dgm:pt modelId="{96220907-8B0D-43EF-8AE1-7D50749C58B0}" type="pres">
      <dgm:prSet presAssocID="{612F54B1-7791-444A-8531-5C2FECBF52D7}" presName="FourNodes_2_text" presStyleLbl="node1" presStyleIdx="3" presStyleCnt="4">
        <dgm:presLayoutVars>
          <dgm:bulletEnabled val="1"/>
        </dgm:presLayoutVars>
      </dgm:prSet>
      <dgm:spPr/>
    </dgm:pt>
    <dgm:pt modelId="{B935081F-74DF-4A96-AE10-7F88E100D845}" type="pres">
      <dgm:prSet presAssocID="{612F54B1-7791-444A-8531-5C2FECBF52D7}" presName="FourNodes_3_text" presStyleLbl="node1" presStyleIdx="3" presStyleCnt="4">
        <dgm:presLayoutVars>
          <dgm:bulletEnabled val="1"/>
        </dgm:presLayoutVars>
      </dgm:prSet>
      <dgm:spPr/>
    </dgm:pt>
    <dgm:pt modelId="{3BCFCEBD-EE49-4FE3-9435-253CF960AE88}" type="pres">
      <dgm:prSet presAssocID="{612F54B1-7791-444A-8531-5C2FECBF52D7}" presName="FourNodes_4_text" presStyleLbl="node1" presStyleIdx="3" presStyleCnt="4">
        <dgm:presLayoutVars>
          <dgm:bulletEnabled val="1"/>
        </dgm:presLayoutVars>
      </dgm:prSet>
      <dgm:spPr/>
    </dgm:pt>
  </dgm:ptLst>
  <dgm:cxnLst>
    <dgm:cxn modelId="{89BFA724-96A3-481A-BA55-2536A935E26E}" type="presOf" srcId="{6B6FF89C-31E5-4620-984B-985B295A9AE9}" destId="{5F243887-D0F5-4865-B362-004298DD21CE}" srcOrd="0" destOrd="0" presId="urn:microsoft.com/office/officeart/2005/8/layout/vProcess5"/>
    <dgm:cxn modelId="{8840B430-36D4-4CC8-8606-295E71D4F98F}" type="presOf" srcId="{19C3663E-1645-4403-B781-5CD054714CE7}" destId="{D4F3FD25-CC7B-42C5-A5F9-F8689092CC02}" srcOrd="0" destOrd="0" presId="urn:microsoft.com/office/officeart/2005/8/layout/vProcess5"/>
    <dgm:cxn modelId="{53FCD560-B007-454E-9294-DCE7283A357D}" srcId="{612F54B1-7791-444A-8531-5C2FECBF52D7}" destId="{9A8BD2AE-9CF9-4A1B-899E-D8FF28CEA57A}" srcOrd="0" destOrd="0" parTransId="{DFA25B1E-F29C-4654-A8A3-5201626D08AE}" sibTransId="{617F2238-B07E-4AAE-B894-DEC2DA6F35A4}"/>
    <dgm:cxn modelId="{80EE8F48-333F-4D2D-9B83-4A72887072B1}" type="presOf" srcId="{6B6FF89C-31E5-4620-984B-985B295A9AE9}" destId="{B935081F-74DF-4A96-AE10-7F88E100D845}" srcOrd="1" destOrd="0" presId="urn:microsoft.com/office/officeart/2005/8/layout/vProcess5"/>
    <dgm:cxn modelId="{5CD2987E-3546-4CF2-8043-9329853D485C}" type="presOf" srcId="{069F1D61-98F3-4E5B-A3FE-85446AF40F6E}" destId="{5BCB0434-BD15-4AD4-B275-3F2A4455C662}" srcOrd="0" destOrd="0" presId="urn:microsoft.com/office/officeart/2005/8/layout/vProcess5"/>
    <dgm:cxn modelId="{E7074494-89ED-49E4-B656-89D40AE5236B}" type="presOf" srcId="{9A8BD2AE-9CF9-4A1B-899E-D8FF28CEA57A}" destId="{9A988C4E-66CE-4DF5-B704-D33D527345FB}" srcOrd="0" destOrd="0" presId="urn:microsoft.com/office/officeart/2005/8/layout/vProcess5"/>
    <dgm:cxn modelId="{E28F3AA7-D923-454A-8D2F-674DEA703DE9}" type="presOf" srcId="{0EB76D71-4E4F-4DE7-BDBF-2779C7A3D507}" destId="{224400E2-9D74-4C5B-A95C-86862881EA27}" srcOrd="0" destOrd="0" presId="urn:microsoft.com/office/officeart/2005/8/layout/vProcess5"/>
    <dgm:cxn modelId="{84CF7EAC-DF5B-425E-B417-197E4FEA636F}" type="presOf" srcId="{069F1D61-98F3-4E5B-A3FE-85446AF40F6E}" destId="{96220907-8B0D-43EF-8AE1-7D50749C58B0}" srcOrd="1" destOrd="0" presId="urn:microsoft.com/office/officeart/2005/8/layout/vProcess5"/>
    <dgm:cxn modelId="{164F18AF-110B-4A84-9C40-025F1583A608}" type="presOf" srcId="{8DA7BE8A-87F5-441B-BFFD-35B207F233E4}" destId="{3BCFCEBD-EE49-4FE3-9435-253CF960AE88}" srcOrd="1" destOrd="0" presId="urn:microsoft.com/office/officeart/2005/8/layout/vProcess5"/>
    <dgm:cxn modelId="{88561CC2-B361-42C7-9047-C159B37812B3}" type="presOf" srcId="{617F2238-B07E-4AAE-B894-DEC2DA6F35A4}" destId="{F5B945DB-80C9-4903-9173-1CD0F2E73321}" srcOrd="0" destOrd="0" presId="urn:microsoft.com/office/officeart/2005/8/layout/vProcess5"/>
    <dgm:cxn modelId="{562246CC-8A07-42D1-BBB1-21D973BC3B63}" type="presOf" srcId="{8DA7BE8A-87F5-441B-BFFD-35B207F233E4}" destId="{FBC932FB-6976-4CAA-83E5-8FB3A5892446}" srcOrd="0" destOrd="0" presId="urn:microsoft.com/office/officeart/2005/8/layout/vProcess5"/>
    <dgm:cxn modelId="{A12B7DEC-6630-4036-A82A-504E2CB64C58}" srcId="{612F54B1-7791-444A-8531-5C2FECBF52D7}" destId="{069F1D61-98F3-4E5B-A3FE-85446AF40F6E}" srcOrd="1" destOrd="0" parTransId="{38010F1A-6840-4094-91C9-F217A5F588C5}" sibTransId="{19C3663E-1645-4403-B781-5CD054714CE7}"/>
    <dgm:cxn modelId="{2F0A6BF0-F362-43DC-B60A-41D801F2492E}" type="presOf" srcId="{612F54B1-7791-444A-8531-5C2FECBF52D7}" destId="{7B9E17CA-3693-4D72-89F7-D7AE382F54A1}" srcOrd="0" destOrd="0" presId="urn:microsoft.com/office/officeart/2005/8/layout/vProcess5"/>
    <dgm:cxn modelId="{EADAA6F0-53A5-45D0-9009-DE0D9F08A674}" srcId="{612F54B1-7791-444A-8531-5C2FECBF52D7}" destId="{6B6FF89C-31E5-4620-984B-985B295A9AE9}" srcOrd="2" destOrd="0" parTransId="{7E816359-ACBE-4B80-91E1-0E9ECA238920}" sibTransId="{0EB76D71-4E4F-4DE7-BDBF-2779C7A3D507}"/>
    <dgm:cxn modelId="{1C5FF2F5-7981-4012-96BD-A102DDE1986F}" type="presOf" srcId="{9A8BD2AE-9CF9-4A1B-899E-D8FF28CEA57A}" destId="{4A553C5C-0EDD-4C81-833C-B355AE08ECFF}" srcOrd="1" destOrd="0" presId="urn:microsoft.com/office/officeart/2005/8/layout/vProcess5"/>
    <dgm:cxn modelId="{185A24FC-1058-4979-A77F-6331D4510152}" srcId="{612F54B1-7791-444A-8531-5C2FECBF52D7}" destId="{8DA7BE8A-87F5-441B-BFFD-35B207F233E4}" srcOrd="3" destOrd="0" parTransId="{FB7A3B1E-4092-435C-8A68-F38FB62EF4D2}" sibTransId="{91F5F8FC-57C5-4E48-AA8D-EE950DF1BFD2}"/>
    <dgm:cxn modelId="{C5E549A4-F054-4A06-9A9F-D83E1EE94EA7}" type="presParOf" srcId="{7B9E17CA-3693-4D72-89F7-D7AE382F54A1}" destId="{AE231C72-618E-4C95-8845-FB0505F05347}" srcOrd="0" destOrd="0" presId="urn:microsoft.com/office/officeart/2005/8/layout/vProcess5"/>
    <dgm:cxn modelId="{81DE214F-DC7D-4EE7-810F-70BF88C4C8C0}" type="presParOf" srcId="{7B9E17CA-3693-4D72-89F7-D7AE382F54A1}" destId="{9A988C4E-66CE-4DF5-B704-D33D527345FB}" srcOrd="1" destOrd="0" presId="urn:microsoft.com/office/officeart/2005/8/layout/vProcess5"/>
    <dgm:cxn modelId="{5B878C1E-DD88-4D17-AAD5-5AE8A1C0376A}" type="presParOf" srcId="{7B9E17CA-3693-4D72-89F7-D7AE382F54A1}" destId="{5BCB0434-BD15-4AD4-B275-3F2A4455C662}" srcOrd="2" destOrd="0" presId="urn:microsoft.com/office/officeart/2005/8/layout/vProcess5"/>
    <dgm:cxn modelId="{4FCB8648-13BA-4B41-A700-EF789DB28AFF}" type="presParOf" srcId="{7B9E17CA-3693-4D72-89F7-D7AE382F54A1}" destId="{5F243887-D0F5-4865-B362-004298DD21CE}" srcOrd="3" destOrd="0" presId="urn:microsoft.com/office/officeart/2005/8/layout/vProcess5"/>
    <dgm:cxn modelId="{2156299F-C851-4570-829C-35EC31F1E6EC}" type="presParOf" srcId="{7B9E17CA-3693-4D72-89F7-D7AE382F54A1}" destId="{FBC932FB-6976-4CAA-83E5-8FB3A5892446}" srcOrd="4" destOrd="0" presId="urn:microsoft.com/office/officeart/2005/8/layout/vProcess5"/>
    <dgm:cxn modelId="{10491EB0-EB49-42DE-A946-E9AD2DDC9F95}" type="presParOf" srcId="{7B9E17CA-3693-4D72-89F7-D7AE382F54A1}" destId="{F5B945DB-80C9-4903-9173-1CD0F2E73321}" srcOrd="5" destOrd="0" presId="urn:microsoft.com/office/officeart/2005/8/layout/vProcess5"/>
    <dgm:cxn modelId="{77E10C95-ACD6-465B-BD4C-AC36273B0FB4}" type="presParOf" srcId="{7B9E17CA-3693-4D72-89F7-D7AE382F54A1}" destId="{D4F3FD25-CC7B-42C5-A5F9-F8689092CC02}" srcOrd="6" destOrd="0" presId="urn:microsoft.com/office/officeart/2005/8/layout/vProcess5"/>
    <dgm:cxn modelId="{05EB61D1-7ADD-4B4D-81C0-24A7DB121C73}" type="presParOf" srcId="{7B9E17CA-3693-4D72-89F7-D7AE382F54A1}" destId="{224400E2-9D74-4C5B-A95C-86862881EA27}" srcOrd="7" destOrd="0" presId="urn:microsoft.com/office/officeart/2005/8/layout/vProcess5"/>
    <dgm:cxn modelId="{79457FD4-D5FF-4C6E-B5A2-99010D709640}" type="presParOf" srcId="{7B9E17CA-3693-4D72-89F7-D7AE382F54A1}" destId="{4A553C5C-0EDD-4C81-833C-B355AE08ECFF}" srcOrd="8" destOrd="0" presId="urn:microsoft.com/office/officeart/2005/8/layout/vProcess5"/>
    <dgm:cxn modelId="{4356828D-090D-43CE-BCFE-4D2350C09F2F}" type="presParOf" srcId="{7B9E17CA-3693-4D72-89F7-D7AE382F54A1}" destId="{96220907-8B0D-43EF-8AE1-7D50749C58B0}" srcOrd="9" destOrd="0" presId="urn:microsoft.com/office/officeart/2005/8/layout/vProcess5"/>
    <dgm:cxn modelId="{4591BDE3-A13A-4DD9-A673-2B94F0683ECF}" type="presParOf" srcId="{7B9E17CA-3693-4D72-89F7-D7AE382F54A1}" destId="{B935081F-74DF-4A96-AE10-7F88E100D845}" srcOrd="10" destOrd="0" presId="urn:microsoft.com/office/officeart/2005/8/layout/vProcess5"/>
    <dgm:cxn modelId="{442E4639-271C-4AEB-AE23-81BA50A84B80}" type="presParOf" srcId="{7B9E17CA-3693-4D72-89F7-D7AE382F54A1}" destId="{3BCFCEBD-EE49-4FE3-9435-253CF960AE8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1A3620-078E-46DB-A5CF-D1F263F54B5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05D8F6B-C48B-4E43-A31B-19DFA957E50D}">
      <dgm:prSet custT="1"/>
      <dgm:spPr/>
      <dgm:t>
        <a:bodyPr/>
        <a:lstStyle/>
        <a:p>
          <a:pPr algn="just"/>
          <a:r>
            <a:rPr lang="en-US" sz="2000" dirty="0"/>
            <a:t>Traditional classification algorithms: </a:t>
          </a:r>
          <a:r>
            <a:rPr lang="en-US" sz="1800" dirty="0"/>
            <a:t>All misclassifications are treated equally (penalty=1)</a:t>
          </a:r>
        </a:p>
      </dgm:t>
    </dgm:pt>
    <dgm:pt modelId="{32F7B357-B006-4BEC-938A-5C84B91029A2}" type="parTrans" cxnId="{6252442E-7407-48B3-8E76-EE8D84626D3C}">
      <dgm:prSet/>
      <dgm:spPr/>
      <dgm:t>
        <a:bodyPr/>
        <a:lstStyle/>
        <a:p>
          <a:endParaRPr lang="en-US"/>
        </a:p>
      </dgm:t>
    </dgm:pt>
    <dgm:pt modelId="{0B09687F-6F45-4511-8A08-3999E52AC40B}" type="sibTrans" cxnId="{6252442E-7407-48B3-8E76-EE8D84626D3C}">
      <dgm:prSet/>
      <dgm:spPr/>
      <dgm:t>
        <a:bodyPr/>
        <a:lstStyle/>
        <a:p>
          <a:endParaRPr lang="en-US"/>
        </a:p>
      </dgm:t>
    </dgm:pt>
    <dgm:pt modelId="{C7B4D79C-1470-48FE-BFCE-9F8525A5E0E0}">
      <dgm:prSet custT="1"/>
      <dgm:spPr/>
      <dgm:t>
        <a:bodyPr/>
        <a:lstStyle/>
        <a:p>
          <a:pPr algn="just"/>
          <a:r>
            <a:rPr lang="en-US" sz="2000"/>
            <a:t>Traditional Cost-Sensitive classifiers: </a:t>
          </a:r>
          <a:r>
            <a:rPr lang="en-US" sz="1800"/>
            <a:t>Minority-class instances are penalized heavily than majority-class. </a:t>
          </a:r>
          <a:endParaRPr lang="en-US" sz="1800" dirty="0"/>
        </a:p>
      </dgm:t>
    </dgm:pt>
    <dgm:pt modelId="{15846E65-A122-42C2-8F25-54B5011A302D}" type="parTrans" cxnId="{4C4C0AF0-60CE-433D-8E9E-8B706D139A29}">
      <dgm:prSet/>
      <dgm:spPr/>
      <dgm:t>
        <a:bodyPr/>
        <a:lstStyle/>
        <a:p>
          <a:endParaRPr lang="en-US"/>
        </a:p>
      </dgm:t>
    </dgm:pt>
    <dgm:pt modelId="{5FDE759A-7B28-4A06-A584-D91A3E7B6CEE}" type="sibTrans" cxnId="{4C4C0AF0-60CE-433D-8E9E-8B706D139A29}">
      <dgm:prSet/>
      <dgm:spPr/>
      <dgm:t>
        <a:bodyPr/>
        <a:lstStyle/>
        <a:p>
          <a:endParaRPr lang="en-US"/>
        </a:p>
      </dgm:t>
    </dgm:pt>
    <dgm:pt modelId="{D0DB281E-AB50-434F-82EF-8CB7A0CFD5D5}">
      <dgm:prSet custT="1"/>
      <dgm:spPr/>
      <dgm:t>
        <a:bodyPr/>
        <a:lstStyle/>
        <a:p>
          <a:pPr algn="just"/>
          <a:r>
            <a:rPr lang="en-US" sz="1800" dirty="0"/>
            <a:t>(In the default </a:t>
          </a:r>
          <a:r>
            <a:rPr lang="en-US" sz="1800" dirty="0" err="1"/>
            <a:t>sklearn</a:t>
          </a:r>
          <a:r>
            <a:rPr lang="en-US" sz="1800" dirty="0"/>
            <a:t> implementation, for a dataset with IR=15, misclassification cost of 15 is assigned to the minority class instances)</a:t>
          </a:r>
        </a:p>
      </dgm:t>
    </dgm:pt>
    <dgm:pt modelId="{43C79E10-416D-43C8-A715-2149CEA537EC}" type="parTrans" cxnId="{EE80677D-2526-4272-BE57-8C8F90114C68}">
      <dgm:prSet/>
      <dgm:spPr/>
      <dgm:t>
        <a:bodyPr/>
        <a:lstStyle/>
        <a:p>
          <a:endParaRPr lang="en-US"/>
        </a:p>
      </dgm:t>
    </dgm:pt>
    <dgm:pt modelId="{E13B5515-02FB-477D-90FA-9BB1D7EDAFDF}" type="sibTrans" cxnId="{EE80677D-2526-4272-BE57-8C8F90114C68}">
      <dgm:prSet/>
      <dgm:spPr/>
      <dgm:t>
        <a:bodyPr/>
        <a:lstStyle/>
        <a:p>
          <a:endParaRPr lang="en-US"/>
        </a:p>
      </dgm:t>
    </dgm:pt>
    <dgm:pt modelId="{64EDDB65-CF9F-4CDC-82C6-D6527D403BF2}">
      <dgm:prSet custT="1"/>
      <dgm:spPr/>
      <dgm:t>
        <a:bodyPr/>
        <a:lstStyle/>
        <a:p>
          <a:pPr algn="just"/>
          <a:r>
            <a:rPr lang="en-US" sz="1800">
              <a:solidFill>
                <a:schemeClr val="tx1"/>
              </a:solidFill>
            </a:rPr>
            <a:t>Assigning</a:t>
          </a:r>
          <a:r>
            <a:rPr lang="en-US" sz="1800" baseline="0">
              <a:solidFill>
                <a:schemeClr val="tx1"/>
              </a:solidFill>
            </a:rPr>
            <a:t> a higher penalty for misclassification deforms the decision boundary – shifting the bias away from the majority-class instances towards the minority-class. </a:t>
          </a:r>
          <a:endParaRPr lang="en-US" sz="1800" dirty="0">
            <a:solidFill>
              <a:schemeClr val="tx1"/>
            </a:solidFill>
          </a:endParaRPr>
        </a:p>
      </dgm:t>
    </dgm:pt>
    <dgm:pt modelId="{C1D8F89F-D8E5-4022-A7E8-DE732DC04EA8}" type="parTrans" cxnId="{516A4ED7-EEF1-4310-B00D-C3102068020D}">
      <dgm:prSet/>
      <dgm:spPr/>
      <dgm:t>
        <a:bodyPr/>
        <a:lstStyle/>
        <a:p>
          <a:endParaRPr lang="en-US"/>
        </a:p>
      </dgm:t>
    </dgm:pt>
    <dgm:pt modelId="{DB95CF67-B862-4712-B4D7-55921414A40C}" type="sibTrans" cxnId="{516A4ED7-EEF1-4310-B00D-C3102068020D}">
      <dgm:prSet/>
      <dgm:spPr/>
      <dgm:t>
        <a:bodyPr/>
        <a:lstStyle/>
        <a:p>
          <a:endParaRPr lang="en-US"/>
        </a:p>
      </dgm:t>
    </dgm:pt>
    <dgm:pt modelId="{4C9A4D01-6314-4636-BDD3-6F44FAD6F286}" type="pres">
      <dgm:prSet presAssocID="{1B1A3620-078E-46DB-A5CF-D1F263F54B50}" presName="vert0" presStyleCnt="0">
        <dgm:presLayoutVars>
          <dgm:dir/>
          <dgm:animOne val="branch"/>
          <dgm:animLvl val="lvl"/>
        </dgm:presLayoutVars>
      </dgm:prSet>
      <dgm:spPr/>
    </dgm:pt>
    <dgm:pt modelId="{8CCA31C6-B2C7-416F-9455-37505D9CDB2E}" type="pres">
      <dgm:prSet presAssocID="{605D8F6B-C48B-4E43-A31B-19DFA957E50D}" presName="thickLine" presStyleLbl="alignNode1" presStyleIdx="0" presStyleCnt="4"/>
      <dgm:spPr/>
    </dgm:pt>
    <dgm:pt modelId="{0C9CC177-C1A8-417A-87A3-301913329DAC}" type="pres">
      <dgm:prSet presAssocID="{605D8F6B-C48B-4E43-A31B-19DFA957E50D}" presName="horz1" presStyleCnt="0"/>
      <dgm:spPr/>
    </dgm:pt>
    <dgm:pt modelId="{3BE1EE65-7FE9-4082-A567-0D54A94D176B}" type="pres">
      <dgm:prSet presAssocID="{605D8F6B-C48B-4E43-A31B-19DFA957E50D}" presName="tx1" presStyleLbl="revTx" presStyleIdx="0" presStyleCnt="4"/>
      <dgm:spPr/>
    </dgm:pt>
    <dgm:pt modelId="{7EC4DC8C-A6D2-4126-8166-22F917A86A8D}" type="pres">
      <dgm:prSet presAssocID="{605D8F6B-C48B-4E43-A31B-19DFA957E50D}" presName="vert1" presStyleCnt="0"/>
      <dgm:spPr/>
    </dgm:pt>
    <dgm:pt modelId="{B253F8C0-8810-472B-87D3-38EFD026F1F0}" type="pres">
      <dgm:prSet presAssocID="{C7B4D79C-1470-48FE-BFCE-9F8525A5E0E0}" presName="thickLine" presStyleLbl="alignNode1" presStyleIdx="1" presStyleCnt="4"/>
      <dgm:spPr/>
    </dgm:pt>
    <dgm:pt modelId="{E509AFCC-4C9D-4FE1-92CC-C3EFCF8EE447}" type="pres">
      <dgm:prSet presAssocID="{C7B4D79C-1470-48FE-BFCE-9F8525A5E0E0}" presName="horz1" presStyleCnt="0"/>
      <dgm:spPr/>
    </dgm:pt>
    <dgm:pt modelId="{3A85A8A7-31CC-49A1-B1C1-CCF94F0E9175}" type="pres">
      <dgm:prSet presAssocID="{C7B4D79C-1470-48FE-BFCE-9F8525A5E0E0}" presName="tx1" presStyleLbl="revTx" presStyleIdx="1" presStyleCnt="4"/>
      <dgm:spPr/>
    </dgm:pt>
    <dgm:pt modelId="{4CD52941-61BA-42A2-931D-466CF4DB6E82}" type="pres">
      <dgm:prSet presAssocID="{C7B4D79C-1470-48FE-BFCE-9F8525A5E0E0}" presName="vert1" presStyleCnt="0"/>
      <dgm:spPr/>
    </dgm:pt>
    <dgm:pt modelId="{3EBBC88D-07D1-4DD5-BEA4-7CA36C9823D3}" type="pres">
      <dgm:prSet presAssocID="{D0DB281E-AB50-434F-82EF-8CB7A0CFD5D5}" presName="thickLine" presStyleLbl="alignNode1" presStyleIdx="2" presStyleCnt="4"/>
      <dgm:spPr/>
    </dgm:pt>
    <dgm:pt modelId="{0CCE4BBB-CCCF-4622-9BC4-421583EC121E}" type="pres">
      <dgm:prSet presAssocID="{D0DB281E-AB50-434F-82EF-8CB7A0CFD5D5}" presName="horz1" presStyleCnt="0"/>
      <dgm:spPr/>
    </dgm:pt>
    <dgm:pt modelId="{D4F20ED7-1F31-4500-94BF-22CE82972F62}" type="pres">
      <dgm:prSet presAssocID="{D0DB281E-AB50-434F-82EF-8CB7A0CFD5D5}" presName="tx1" presStyleLbl="revTx" presStyleIdx="2" presStyleCnt="4"/>
      <dgm:spPr/>
    </dgm:pt>
    <dgm:pt modelId="{54F5ABBC-E64F-498C-AB97-52BD4BD7B6CA}" type="pres">
      <dgm:prSet presAssocID="{D0DB281E-AB50-434F-82EF-8CB7A0CFD5D5}" presName="vert1" presStyleCnt="0"/>
      <dgm:spPr/>
    </dgm:pt>
    <dgm:pt modelId="{97273D0B-E52C-40BD-BF1B-1BA9A4042F7E}" type="pres">
      <dgm:prSet presAssocID="{64EDDB65-CF9F-4CDC-82C6-D6527D403BF2}" presName="thickLine" presStyleLbl="alignNode1" presStyleIdx="3" presStyleCnt="4"/>
      <dgm:spPr/>
    </dgm:pt>
    <dgm:pt modelId="{BA747685-1BC5-4B20-8994-D7695CBC9263}" type="pres">
      <dgm:prSet presAssocID="{64EDDB65-CF9F-4CDC-82C6-D6527D403BF2}" presName="horz1" presStyleCnt="0"/>
      <dgm:spPr/>
    </dgm:pt>
    <dgm:pt modelId="{7F4BC159-A88F-4A35-BED4-203F58C62D16}" type="pres">
      <dgm:prSet presAssocID="{64EDDB65-CF9F-4CDC-82C6-D6527D403BF2}" presName="tx1" presStyleLbl="revTx" presStyleIdx="3" presStyleCnt="4"/>
      <dgm:spPr/>
    </dgm:pt>
    <dgm:pt modelId="{9A7170AD-97E3-47B8-9BB8-615E56D896F9}" type="pres">
      <dgm:prSet presAssocID="{64EDDB65-CF9F-4CDC-82C6-D6527D403BF2}" presName="vert1" presStyleCnt="0"/>
      <dgm:spPr/>
    </dgm:pt>
  </dgm:ptLst>
  <dgm:cxnLst>
    <dgm:cxn modelId="{6252442E-7407-48B3-8E76-EE8D84626D3C}" srcId="{1B1A3620-078E-46DB-A5CF-D1F263F54B50}" destId="{605D8F6B-C48B-4E43-A31B-19DFA957E50D}" srcOrd="0" destOrd="0" parTransId="{32F7B357-B006-4BEC-938A-5C84B91029A2}" sibTransId="{0B09687F-6F45-4511-8A08-3999E52AC40B}"/>
    <dgm:cxn modelId="{4EEF4056-3FB3-457D-B92D-8A8708FE19AA}" type="presOf" srcId="{64EDDB65-CF9F-4CDC-82C6-D6527D403BF2}" destId="{7F4BC159-A88F-4A35-BED4-203F58C62D16}" srcOrd="0" destOrd="0" presId="urn:microsoft.com/office/officeart/2008/layout/LinedList"/>
    <dgm:cxn modelId="{EE80677D-2526-4272-BE57-8C8F90114C68}" srcId="{1B1A3620-078E-46DB-A5CF-D1F263F54B50}" destId="{D0DB281E-AB50-434F-82EF-8CB7A0CFD5D5}" srcOrd="2" destOrd="0" parTransId="{43C79E10-416D-43C8-A715-2149CEA537EC}" sibTransId="{E13B5515-02FB-477D-90FA-9BB1D7EDAFDF}"/>
    <dgm:cxn modelId="{22791090-688C-4889-B1E1-79B5BD3BF216}" type="presOf" srcId="{605D8F6B-C48B-4E43-A31B-19DFA957E50D}" destId="{3BE1EE65-7FE9-4082-A567-0D54A94D176B}" srcOrd="0" destOrd="0" presId="urn:microsoft.com/office/officeart/2008/layout/LinedList"/>
    <dgm:cxn modelId="{A59B62B1-CBA1-432D-A77D-5FDCB6FCA9ED}" type="presOf" srcId="{C7B4D79C-1470-48FE-BFCE-9F8525A5E0E0}" destId="{3A85A8A7-31CC-49A1-B1C1-CCF94F0E9175}" srcOrd="0" destOrd="0" presId="urn:microsoft.com/office/officeart/2008/layout/LinedList"/>
    <dgm:cxn modelId="{8C38D0CB-1DB8-462B-A3FB-73CEC39280EE}" type="presOf" srcId="{D0DB281E-AB50-434F-82EF-8CB7A0CFD5D5}" destId="{D4F20ED7-1F31-4500-94BF-22CE82972F62}" srcOrd="0" destOrd="0" presId="urn:microsoft.com/office/officeart/2008/layout/LinedList"/>
    <dgm:cxn modelId="{516A4ED7-EEF1-4310-B00D-C3102068020D}" srcId="{1B1A3620-078E-46DB-A5CF-D1F263F54B50}" destId="{64EDDB65-CF9F-4CDC-82C6-D6527D403BF2}" srcOrd="3" destOrd="0" parTransId="{C1D8F89F-D8E5-4022-A7E8-DE732DC04EA8}" sibTransId="{DB95CF67-B862-4712-B4D7-55921414A40C}"/>
    <dgm:cxn modelId="{4C4C0AF0-60CE-433D-8E9E-8B706D139A29}" srcId="{1B1A3620-078E-46DB-A5CF-D1F263F54B50}" destId="{C7B4D79C-1470-48FE-BFCE-9F8525A5E0E0}" srcOrd="1" destOrd="0" parTransId="{15846E65-A122-42C2-8F25-54B5011A302D}" sibTransId="{5FDE759A-7B28-4A06-A584-D91A3E7B6CEE}"/>
    <dgm:cxn modelId="{B08334FF-E735-4455-A6E1-C6EB295D2E8B}" type="presOf" srcId="{1B1A3620-078E-46DB-A5CF-D1F263F54B50}" destId="{4C9A4D01-6314-4636-BDD3-6F44FAD6F286}" srcOrd="0" destOrd="0" presId="urn:microsoft.com/office/officeart/2008/layout/LinedList"/>
    <dgm:cxn modelId="{1C7A7CA9-E31A-4DF1-B279-CC8F6F254117}" type="presParOf" srcId="{4C9A4D01-6314-4636-BDD3-6F44FAD6F286}" destId="{8CCA31C6-B2C7-416F-9455-37505D9CDB2E}" srcOrd="0" destOrd="0" presId="urn:microsoft.com/office/officeart/2008/layout/LinedList"/>
    <dgm:cxn modelId="{AD5F4821-785B-4837-8260-CBAB7F1D3FE2}" type="presParOf" srcId="{4C9A4D01-6314-4636-BDD3-6F44FAD6F286}" destId="{0C9CC177-C1A8-417A-87A3-301913329DAC}" srcOrd="1" destOrd="0" presId="urn:microsoft.com/office/officeart/2008/layout/LinedList"/>
    <dgm:cxn modelId="{3C146D7A-C58D-4341-A093-3065E85283B6}" type="presParOf" srcId="{0C9CC177-C1A8-417A-87A3-301913329DAC}" destId="{3BE1EE65-7FE9-4082-A567-0D54A94D176B}" srcOrd="0" destOrd="0" presId="urn:microsoft.com/office/officeart/2008/layout/LinedList"/>
    <dgm:cxn modelId="{A0944CE9-30D4-4381-834B-FD9481D29E80}" type="presParOf" srcId="{0C9CC177-C1A8-417A-87A3-301913329DAC}" destId="{7EC4DC8C-A6D2-4126-8166-22F917A86A8D}" srcOrd="1" destOrd="0" presId="urn:microsoft.com/office/officeart/2008/layout/LinedList"/>
    <dgm:cxn modelId="{6E0D1FD3-4872-42B9-B089-69EA52A5E9BD}" type="presParOf" srcId="{4C9A4D01-6314-4636-BDD3-6F44FAD6F286}" destId="{B253F8C0-8810-472B-87D3-38EFD026F1F0}" srcOrd="2" destOrd="0" presId="urn:microsoft.com/office/officeart/2008/layout/LinedList"/>
    <dgm:cxn modelId="{9EF0038A-2E26-4750-B745-A10A17000758}" type="presParOf" srcId="{4C9A4D01-6314-4636-BDD3-6F44FAD6F286}" destId="{E509AFCC-4C9D-4FE1-92CC-C3EFCF8EE447}" srcOrd="3" destOrd="0" presId="urn:microsoft.com/office/officeart/2008/layout/LinedList"/>
    <dgm:cxn modelId="{88180E22-E33C-4CE4-9790-9CEF4D84A1CD}" type="presParOf" srcId="{E509AFCC-4C9D-4FE1-92CC-C3EFCF8EE447}" destId="{3A85A8A7-31CC-49A1-B1C1-CCF94F0E9175}" srcOrd="0" destOrd="0" presId="urn:microsoft.com/office/officeart/2008/layout/LinedList"/>
    <dgm:cxn modelId="{DE22851D-35F3-471B-B265-095D93587B9D}" type="presParOf" srcId="{E509AFCC-4C9D-4FE1-92CC-C3EFCF8EE447}" destId="{4CD52941-61BA-42A2-931D-466CF4DB6E82}" srcOrd="1" destOrd="0" presId="urn:microsoft.com/office/officeart/2008/layout/LinedList"/>
    <dgm:cxn modelId="{A75AE468-067E-42A7-86A0-CEB441DC40F2}" type="presParOf" srcId="{4C9A4D01-6314-4636-BDD3-6F44FAD6F286}" destId="{3EBBC88D-07D1-4DD5-BEA4-7CA36C9823D3}" srcOrd="4" destOrd="0" presId="urn:microsoft.com/office/officeart/2008/layout/LinedList"/>
    <dgm:cxn modelId="{CDE9B73D-8776-47D2-82AE-BF71D641F255}" type="presParOf" srcId="{4C9A4D01-6314-4636-BDD3-6F44FAD6F286}" destId="{0CCE4BBB-CCCF-4622-9BC4-421583EC121E}" srcOrd="5" destOrd="0" presId="urn:microsoft.com/office/officeart/2008/layout/LinedList"/>
    <dgm:cxn modelId="{523DFE19-D543-4B1B-9851-47783A93B1F7}" type="presParOf" srcId="{0CCE4BBB-CCCF-4622-9BC4-421583EC121E}" destId="{D4F20ED7-1F31-4500-94BF-22CE82972F62}" srcOrd="0" destOrd="0" presId="urn:microsoft.com/office/officeart/2008/layout/LinedList"/>
    <dgm:cxn modelId="{D455A563-4D49-4459-B13F-A5CCADFAE485}" type="presParOf" srcId="{0CCE4BBB-CCCF-4622-9BC4-421583EC121E}" destId="{54F5ABBC-E64F-498C-AB97-52BD4BD7B6CA}" srcOrd="1" destOrd="0" presId="urn:microsoft.com/office/officeart/2008/layout/LinedList"/>
    <dgm:cxn modelId="{020FBB98-0057-4BB0-8AE6-9B1731D3D325}" type="presParOf" srcId="{4C9A4D01-6314-4636-BDD3-6F44FAD6F286}" destId="{97273D0B-E52C-40BD-BF1B-1BA9A4042F7E}" srcOrd="6" destOrd="0" presId="urn:microsoft.com/office/officeart/2008/layout/LinedList"/>
    <dgm:cxn modelId="{0A56FDA6-2049-4D75-95FB-255F966D025A}" type="presParOf" srcId="{4C9A4D01-6314-4636-BDD3-6F44FAD6F286}" destId="{BA747685-1BC5-4B20-8994-D7695CBC9263}" srcOrd="7" destOrd="0" presId="urn:microsoft.com/office/officeart/2008/layout/LinedList"/>
    <dgm:cxn modelId="{31E1D4E6-59F7-4DFC-93B5-A7E3C8E27392}" type="presParOf" srcId="{BA747685-1BC5-4B20-8994-D7695CBC9263}" destId="{7F4BC159-A88F-4A35-BED4-203F58C62D16}" srcOrd="0" destOrd="0" presId="urn:microsoft.com/office/officeart/2008/layout/LinedList"/>
    <dgm:cxn modelId="{FF32663B-F84A-4620-B898-AAC191F8BF67}" type="presParOf" srcId="{BA747685-1BC5-4B20-8994-D7695CBC9263}" destId="{9A7170AD-97E3-47B8-9BB8-615E56D896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1A3620-078E-46DB-A5CF-D1F263F54B5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05D8F6B-C48B-4E43-A31B-19DFA957E50D}">
      <dgm:prSet custT="1"/>
      <dgm:spPr/>
      <dgm:t>
        <a:bodyPr/>
        <a:lstStyle/>
        <a:p>
          <a:pPr algn="just"/>
          <a:r>
            <a:rPr lang="en-US" sz="1800" dirty="0">
              <a:solidFill>
                <a:srgbClr val="C00000"/>
              </a:solidFill>
            </a:rPr>
            <a:t>Issue: All the minority-class instances are treated (penalized) equally. </a:t>
          </a:r>
          <a:endParaRPr lang="en-US" sz="1800" dirty="0"/>
        </a:p>
      </dgm:t>
    </dgm:pt>
    <dgm:pt modelId="{32F7B357-B006-4BEC-938A-5C84B91029A2}" type="parTrans" cxnId="{6252442E-7407-48B3-8E76-EE8D84626D3C}">
      <dgm:prSet/>
      <dgm:spPr/>
      <dgm:t>
        <a:bodyPr/>
        <a:lstStyle/>
        <a:p>
          <a:endParaRPr lang="en-US"/>
        </a:p>
      </dgm:t>
    </dgm:pt>
    <dgm:pt modelId="{0B09687F-6F45-4511-8A08-3999E52AC40B}" type="sibTrans" cxnId="{6252442E-7407-48B3-8E76-EE8D84626D3C}">
      <dgm:prSet/>
      <dgm:spPr/>
      <dgm:t>
        <a:bodyPr/>
        <a:lstStyle/>
        <a:p>
          <a:endParaRPr lang="en-US"/>
        </a:p>
      </dgm:t>
    </dgm:pt>
    <dgm:pt modelId="{C7B4D79C-1470-48FE-BFCE-9F8525A5E0E0}">
      <dgm:prSet custT="1"/>
      <dgm:spPr/>
      <dgm:t>
        <a:bodyPr/>
        <a:lstStyle/>
        <a:p>
          <a:pPr algn="just"/>
          <a:r>
            <a:rPr lang="en-US" sz="1800" dirty="0">
              <a:solidFill>
                <a:schemeClr val="tx1"/>
              </a:solidFill>
            </a:rPr>
            <a:t>However, not all the instances pose the same level of learning difficulty. </a:t>
          </a:r>
        </a:p>
      </dgm:t>
    </dgm:pt>
    <dgm:pt modelId="{15846E65-A122-42C2-8F25-54B5011A302D}" type="parTrans" cxnId="{4C4C0AF0-60CE-433D-8E9E-8B706D139A29}">
      <dgm:prSet/>
      <dgm:spPr/>
      <dgm:t>
        <a:bodyPr/>
        <a:lstStyle/>
        <a:p>
          <a:endParaRPr lang="en-US"/>
        </a:p>
      </dgm:t>
    </dgm:pt>
    <dgm:pt modelId="{5FDE759A-7B28-4A06-A584-D91A3E7B6CEE}" type="sibTrans" cxnId="{4C4C0AF0-60CE-433D-8E9E-8B706D139A29}">
      <dgm:prSet/>
      <dgm:spPr/>
      <dgm:t>
        <a:bodyPr/>
        <a:lstStyle/>
        <a:p>
          <a:endParaRPr lang="en-US"/>
        </a:p>
      </dgm:t>
    </dgm:pt>
    <dgm:pt modelId="{D0DB281E-AB50-434F-82EF-8CB7A0CFD5D5}">
      <dgm:prSet custT="1"/>
      <dgm:spPr/>
      <dgm:t>
        <a:bodyPr/>
        <a:lstStyle/>
        <a:p>
          <a:pPr algn="just"/>
          <a:r>
            <a:rPr lang="en-US" sz="1800" dirty="0"/>
            <a:t>Samples closer to the decision boundary are more likely to be misclassified than those farther away.</a:t>
          </a:r>
        </a:p>
        <a:p>
          <a:pPr algn="just"/>
          <a:endParaRPr lang="en-US" sz="1800" dirty="0"/>
        </a:p>
        <a:p>
          <a:pPr algn="just"/>
          <a:r>
            <a:rPr lang="en-US" sz="1800" dirty="0"/>
            <a:t>Penalizing all the instances with the same penalty factor can deform the decision boundary creating an unusual bias towards the minority class and poor generalization/performance during testing.</a:t>
          </a:r>
        </a:p>
      </dgm:t>
    </dgm:pt>
    <dgm:pt modelId="{43C79E10-416D-43C8-A715-2149CEA537EC}" type="parTrans" cxnId="{EE80677D-2526-4272-BE57-8C8F90114C68}">
      <dgm:prSet/>
      <dgm:spPr/>
      <dgm:t>
        <a:bodyPr/>
        <a:lstStyle/>
        <a:p>
          <a:endParaRPr lang="en-US"/>
        </a:p>
      </dgm:t>
    </dgm:pt>
    <dgm:pt modelId="{E13B5515-02FB-477D-90FA-9BB1D7EDAFDF}" type="sibTrans" cxnId="{EE80677D-2526-4272-BE57-8C8F90114C68}">
      <dgm:prSet/>
      <dgm:spPr/>
      <dgm:t>
        <a:bodyPr/>
        <a:lstStyle/>
        <a:p>
          <a:endParaRPr lang="en-US"/>
        </a:p>
      </dgm:t>
    </dgm:pt>
    <dgm:pt modelId="{64EDDB65-CF9F-4CDC-82C6-D6527D403BF2}">
      <dgm:prSet custT="1"/>
      <dgm:spPr/>
      <dgm:t>
        <a:bodyPr/>
        <a:lstStyle/>
        <a:p>
          <a:pPr algn="just"/>
          <a:endParaRPr lang="en-US" sz="1800" dirty="0">
            <a:solidFill>
              <a:srgbClr val="C00000"/>
            </a:solidFill>
          </a:endParaRPr>
        </a:p>
      </dgm:t>
    </dgm:pt>
    <dgm:pt modelId="{C1D8F89F-D8E5-4022-A7E8-DE732DC04EA8}" type="parTrans" cxnId="{516A4ED7-EEF1-4310-B00D-C3102068020D}">
      <dgm:prSet/>
      <dgm:spPr/>
      <dgm:t>
        <a:bodyPr/>
        <a:lstStyle/>
        <a:p>
          <a:endParaRPr lang="en-US"/>
        </a:p>
      </dgm:t>
    </dgm:pt>
    <dgm:pt modelId="{DB95CF67-B862-4712-B4D7-55921414A40C}" type="sibTrans" cxnId="{516A4ED7-EEF1-4310-B00D-C3102068020D}">
      <dgm:prSet/>
      <dgm:spPr/>
      <dgm:t>
        <a:bodyPr/>
        <a:lstStyle/>
        <a:p>
          <a:endParaRPr lang="en-US"/>
        </a:p>
      </dgm:t>
    </dgm:pt>
    <dgm:pt modelId="{4C9A4D01-6314-4636-BDD3-6F44FAD6F286}" type="pres">
      <dgm:prSet presAssocID="{1B1A3620-078E-46DB-A5CF-D1F263F54B50}" presName="vert0" presStyleCnt="0">
        <dgm:presLayoutVars>
          <dgm:dir/>
          <dgm:animOne val="branch"/>
          <dgm:animLvl val="lvl"/>
        </dgm:presLayoutVars>
      </dgm:prSet>
      <dgm:spPr/>
    </dgm:pt>
    <dgm:pt modelId="{8CCA31C6-B2C7-416F-9455-37505D9CDB2E}" type="pres">
      <dgm:prSet presAssocID="{605D8F6B-C48B-4E43-A31B-19DFA957E50D}" presName="thickLine" presStyleLbl="alignNode1" presStyleIdx="0" presStyleCnt="4"/>
      <dgm:spPr/>
    </dgm:pt>
    <dgm:pt modelId="{0C9CC177-C1A8-417A-87A3-301913329DAC}" type="pres">
      <dgm:prSet presAssocID="{605D8F6B-C48B-4E43-A31B-19DFA957E50D}" presName="horz1" presStyleCnt="0"/>
      <dgm:spPr/>
    </dgm:pt>
    <dgm:pt modelId="{3BE1EE65-7FE9-4082-A567-0D54A94D176B}" type="pres">
      <dgm:prSet presAssocID="{605D8F6B-C48B-4E43-A31B-19DFA957E50D}" presName="tx1" presStyleLbl="revTx" presStyleIdx="0" presStyleCnt="4"/>
      <dgm:spPr/>
    </dgm:pt>
    <dgm:pt modelId="{7EC4DC8C-A6D2-4126-8166-22F917A86A8D}" type="pres">
      <dgm:prSet presAssocID="{605D8F6B-C48B-4E43-A31B-19DFA957E50D}" presName="vert1" presStyleCnt="0"/>
      <dgm:spPr/>
    </dgm:pt>
    <dgm:pt modelId="{B253F8C0-8810-472B-87D3-38EFD026F1F0}" type="pres">
      <dgm:prSet presAssocID="{C7B4D79C-1470-48FE-BFCE-9F8525A5E0E0}" presName="thickLine" presStyleLbl="alignNode1" presStyleIdx="1" presStyleCnt="4"/>
      <dgm:spPr/>
    </dgm:pt>
    <dgm:pt modelId="{E509AFCC-4C9D-4FE1-92CC-C3EFCF8EE447}" type="pres">
      <dgm:prSet presAssocID="{C7B4D79C-1470-48FE-BFCE-9F8525A5E0E0}" presName="horz1" presStyleCnt="0"/>
      <dgm:spPr/>
    </dgm:pt>
    <dgm:pt modelId="{3A85A8A7-31CC-49A1-B1C1-CCF94F0E9175}" type="pres">
      <dgm:prSet presAssocID="{C7B4D79C-1470-48FE-BFCE-9F8525A5E0E0}" presName="tx1" presStyleLbl="revTx" presStyleIdx="1" presStyleCnt="4"/>
      <dgm:spPr/>
    </dgm:pt>
    <dgm:pt modelId="{4CD52941-61BA-42A2-931D-466CF4DB6E82}" type="pres">
      <dgm:prSet presAssocID="{C7B4D79C-1470-48FE-BFCE-9F8525A5E0E0}" presName="vert1" presStyleCnt="0"/>
      <dgm:spPr/>
    </dgm:pt>
    <dgm:pt modelId="{3EBBC88D-07D1-4DD5-BEA4-7CA36C9823D3}" type="pres">
      <dgm:prSet presAssocID="{D0DB281E-AB50-434F-82EF-8CB7A0CFD5D5}" presName="thickLine" presStyleLbl="alignNode1" presStyleIdx="2" presStyleCnt="4"/>
      <dgm:spPr/>
    </dgm:pt>
    <dgm:pt modelId="{0CCE4BBB-CCCF-4622-9BC4-421583EC121E}" type="pres">
      <dgm:prSet presAssocID="{D0DB281E-AB50-434F-82EF-8CB7A0CFD5D5}" presName="horz1" presStyleCnt="0"/>
      <dgm:spPr/>
    </dgm:pt>
    <dgm:pt modelId="{D4F20ED7-1F31-4500-94BF-22CE82972F62}" type="pres">
      <dgm:prSet presAssocID="{D0DB281E-AB50-434F-82EF-8CB7A0CFD5D5}" presName="tx1" presStyleLbl="revTx" presStyleIdx="2" presStyleCnt="4"/>
      <dgm:spPr/>
    </dgm:pt>
    <dgm:pt modelId="{54F5ABBC-E64F-498C-AB97-52BD4BD7B6CA}" type="pres">
      <dgm:prSet presAssocID="{D0DB281E-AB50-434F-82EF-8CB7A0CFD5D5}" presName="vert1" presStyleCnt="0"/>
      <dgm:spPr/>
    </dgm:pt>
    <dgm:pt modelId="{97273D0B-E52C-40BD-BF1B-1BA9A4042F7E}" type="pres">
      <dgm:prSet presAssocID="{64EDDB65-CF9F-4CDC-82C6-D6527D403BF2}" presName="thickLine" presStyleLbl="alignNode1" presStyleIdx="3" presStyleCnt="4"/>
      <dgm:spPr/>
    </dgm:pt>
    <dgm:pt modelId="{BA747685-1BC5-4B20-8994-D7695CBC9263}" type="pres">
      <dgm:prSet presAssocID="{64EDDB65-CF9F-4CDC-82C6-D6527D403BF2}" presName="horz1" presStyleCnt="0"/>
      <dgm:spPr/>
    </dgm:pt>
    <dgm:pt modelId="{7F4BC159-A88F-4A35-BED4-203F58C62D16}" type="pres">
      <dgm:prSet presAssocID="{64EDDB65-CF9F-4CDC-82C6-D6527D403BF2}" presName="tx1" presStyleLbl="revTx" presStyleIdx="3" presStyleCnt="4"/>
      <dgm:spPr/>
    </dgm:pt>
    <dgm:pt modelId="{9A7170AD-97E3-47B8-9BB8-615E56D896F9}" type="pres">
      <dgm:prSet presAssocID="{64EDDB65-CF9F-4CDC-82C6-D6527D403BF2}" presName="vert1" presStyleCnt="0"/>
      <dgm:spPr/>
    </dgm:pt>
  </dgm:ptLst>
  <dgm:cxnLst>
    <dgm:cxn modelId="{F5AE2925-5FF5-48B2-8354-CD6EE9F7F935}" type="presOf" srcId="{D0DB281E-AB50-434F-82EF-8CB7A0CFD5D5}" destId="{D4F20ED7-1F31-4500-94BF-22CE82972F62}" srcOrd="0" destOrd="0" presId="urn:microsoft.com/office/officeart/2008/layout/LinedList"/>
    <dgm:cxn modelId="{6252442E-7407-48B3-8E76-EE8D84626D3C}" srcId="{1B1A3620-078E-46DB-A5CF-D1F263F54B50}" destId="{605D8F6B-C48B-4E43-A31B-19DFA957E50D}" srcOrd="0" destOrd="0" parTransId="{32F7B357-B006-4BEC-938A-5C84B91029A2}" sibTransId="{0B09687F-6F45-4511-8A08-3999E52AC40B}"/>
    <dgm:cxn modelId="{5109525B-518D-4BD2-A7B7-E9770B97B117}" type="presOf" srcId="{64EDDB65-CF9F-4CDC-82C6-D6527D403BF2}" destId="{7F4BC159-A88F-4A35-BED4-203F58C62D16}" srcOrd="0" destOrd="0" presId="urn:microsoft.com/office/officeart/2008/layout/LinedList"/>
    <dgm:cxn modelId="{EE80677D-2526-4272-BE57-8C8F90114C68}" srcId="{1B1A3620-078E-46DB-A5CF-D1F263F54B50}" destId="{D0DB281E-AB50-434F-82EF-8CB7A0CFD5D5}" srcOrd="2" destOrd="0" parTransId="{43C79E10-416D-43C8-A715-2149CEA537EC}" sibTransId="{E13B5515-02FB-477D-90FA-9BB1D7EDAFDF}"/>
    <dgm:cxn modelId="{E630D5A5-1BDA-4C0D-8852-25911B430E3D}" type="presOf" srcId="{C7B4D79C-1470-48FE-BFCE-9F8525A5E0E0}" destId="{3A85A8A7-31CC-49A1-B1C1-CCF94F0E9175}" srcOrd="0" destOrd="0" presId="urn:microsoft.com/office/officeart/2008/layout/LinedList"/>
    <dgm:cxn modelId="{7DC11CAA-3A69-4D8F-B849-3C94B67FDE62}" type="presOf" srcId="{605D8F6B-C48B-4E43-A31B-19DFA957E50D}" destId="{3BE1EE65-7FE9-4082-A567-0D54A94D176B}" srcOrd="0" destOrd="0" presId="urn:microsoft.com/office/officeart/2008/layout/LinedList"/>
    <dgm:cxn modelId="{857238CA-4453-41D1-A88D-10119F519B3A}" type="presOf" srcId="{1B1A3620-078E-46DB-A5CF-D1F263F54B50}" destId="{4C9A4D01-6314-4636-BDD3-6F44FAD6F286}" srcOrd="0" destOrd="0" presId="urn:microsoft.com/office/officeart/2008/layout/LinedList"/>
    <dgm:cxn modelId="{516A4ED7-EEF1-4310-B00D-C3102068020D}" srcId="{1B1A3620-078E-46DB-A5CF-D1F263F54B50}" destId="{64EDDB65-CF9F-4CDC-82C6-D6527D403BF2}" srcOrd="3" destOrd="0" parTransId="{C1D8F89F-D8E5-4022-A7E8-DE732DC04EA8}" sibTransId="{DB95CF67-B862-4712-B4D7-55921414A40C}"/>
    <dgm:cxn modelId="{4C4C0AF0-60CE-433D-8E9E-8B706D139A29}" srcId="{1B1A3620-078E-46DB-A5CF-D1F263F54B50}" destId="{C7B4D79C-1470-48FE-BFCE-9F8525A5E0E0}" srcOrd="1" destOrd="0" parTransId="{15846E65-A122-42C2-8F25-54B5011A302D}" sibTransId="{5FDE759A-7B28-4A06-A584-D91A3E7B6CEE}"/>
    <dgm:cxn modelId="{8E9993E5-5662-4DE0-B521-F35505989719}" type="presParOf" srcId="{4C9A4D01-6314-4636-BDD3-6F44FAD6F286}" destId="{8CCA31C6-B2C7-416F-9455-37505D9CDB2E}" srcOrd="0" destOrd="0" presId="urn:microsoft.com/office/officeart/2008/layout/LinedList"/>
    <dgm:cxn modelId="{468E4C2A-942D-454B-88B6-AF08AF437CBA}" type="presParOf" srcId="{4C9A4D01-6314-4636-BDD3-6F44FAD6F286}" destId="{0C9CC177-C1A8-417A-87A3-301913329DAC}" srcOrd="1" destOrd="0" presId="urn:microsoft.com/office/officeart/2008/layout/LinedList"/>
    <dgm:cxn modelId="{A0221C40-464B-42F3-AA1E-4FC1BC609FF9}" type="presParOf" srcId="{0C9CC177-C1A8-417A-87A3-301913329DAC}" destId="{3BE1EE65-7FE9-4082-A567-0D54A94D176B}" srcOrd="0" destOrd="0" presId="urn:microsoft.com/office/officeart/2008/layout/LinedList"/>
    <dgm:cxn modelId="{A229F8C9-73DE-43DF-831F-3D7CBB843801}" type="presParOf" srcId="{0C9CC177-C1A8-417A-87A3-301913329DAC}" destId="{7EC4DC8C-A6D2-4126-8166-22F917A86A8D}" srcOrd="1" destOrd="0" presId="urn:microsoft.com/office/officeart/2008/layout/LinedList"/>
    <dgm:cxn modelId="{F7F2EF82-CD74-45A6-9429-CD1CE74D5FAE}" type="presParOf" srcId="{4C9A4D01-6314-4636-BDD3-6F44FAD6F286}" destId="{B253F8C0-8810-472B-87D3-38EFD026F1F0}" srcOrd="2" destOrd="0" presId="urn:microsoft.com/office/officeart/2008/layout/LinedList"/>
    <dgm:cxn modelId="{DA0253E2-1B91-4BA8-B921-CEA7A88264F2}" type="presParOf" srcId="{4C9A4D01-6314-4636-BDD3-6F44FAD6F286}" destId="{E509AFCC-4C9D-4FE1-92CC-C3EFCF8EE447}" srcOrd="3" destOrd="0" presId="urn:microsoft.com/office/officeart/2008/layout/LinedList"/>
    <dgm:cxn modelId="{0EE4D4EA-0D58-4E73-8E73-1C5A985973A7}" type="presParOf" srcId="{E509AFCC-4C9D-4FE1-92CC-C3EFCF8EE447}" destId="{3A85A8A7-31CC-49A1-B1C1-CCF94F0E9175}" srcOrd="0" destOrd="0" presId="urn:microsoft.com/office/officeart/2008/layout/LinedList"/>
    <dgm:cxn modelId="{B039D636-CA2B-4D91-8A19-9D172B19888E}" type="presParOf" srcId="{E509AFCC-4C9D-4FE1-92CC-C3EFCF8EE447}" destId="{4CD52941-61BA-42A2-931D-466CF4DB6E82}" srcOrd="1" destOrd="0" presId="urn:microsoft.com/office/officeart/2008/layout/LinedList"/>
    <dgm:cxn modelId="{FC1EE5DC-71C2-4497-B8F8-2521C09177B9}" type="presParOf" srcId="{4C9A4D01-6314-4636-BDD3-6F44FAD6F286}" destId="{3EBBC88D-07D1-4DD5-BEA4-7CA36C9823D3}" srcOrd="4" destOrd="0" presId="urn:microsoft.com/office/officeart/2008/layout/LinedList"/>
    <dgm:cxn modelId="{ADDB9858-E3F6-48E9-B876-494D26F2023F}" type="presParOf" srcId="{4C9A4D01-6314-4636-BDD3-6F44FAD6F286}" destId="{0CCE4BBB-CCCF-4622-9BC4-421583EC121E}" srcOrd="5" destOrd="0" presId="urn:microsoft.com/office/officeart/2008/layout/LinedList"/>
    <dgm:cxn modelId="{637EF3F4-BD51-403C-B7C7-C03E1E8A3863}" type="presParOf" srcId="{0CCE4BBB-CCCF-4622-9BC4-421583EC121E}" destId="{D4F20ED7-1F31-4500-94BF-22CE82972F62}" srcOrd="0" destOrd="0" presId="urn:microsoft.com/office/officeart/2008/layout/LinedList"/>
    <dgm:cxn modelId="{A7513E62-470F-4F83-9F72-6818CDE2E419}" type="presParOf" srcId="{0CCE4BBB-CCCF-4622-9BC4-421583EC121E}" destId="{54F5ABBC-E64F-498C-AB97-52BD4BD7B6CA}" srcOrd="1" destOrd="0" presId="urn:microsoft.com/office/officeart/2008/layout/LinedList"/>
    <dgm:cxn modelId="{60615E83-5D9A-4744-9171-38EF0A4B68D5}" type="presParOf" srcId="{4C9A4D01-6314-4636-BDD3-6F44FAD6F286}" destId="{97273D0B-E52C-40BD-BF1B-1BA9A4042F7E}" srcOrd="6" destOrd="0" presId="urn:microsoft.com/office/officeart/2008/layout/LinedList"/>
    <dgm:cxn modelId="{D3F62003-39C4-432C-A331-B82388E70184}" type="presParOf" srcId="{4C9A4D01-6314-4636-BDD3-6F44FAD6F286}" destId="{BA747685-1BC5-4B20-8994-D7695CBC9263}" srcOrd="7" destOrd="0" presId="urn:microsoft.com/office/officeart/2008/layout/LinedList"/>
    <dgm:cxn modelId="{66193F7C-FDA9-4570-B857-62C6E1FDF4A7}" type="presParOf" srcId="{BA747685-1BC5-4B20-8994-D7695CBC9263}" destId="{7F4BC159-A88F-4A35-BED4-203F58C62D16}" srcOrd="0" destOrd="0" presId="urn:microsoft.com/office/officeart/2008/layout/LinedList"/>
    <dgm:cxn modelId="{B92CF8CB-434A-4287-9204-A6892777E948}" type="presParOf" srcId="{BA747685-1BC5-4B20-8994-D7695CBC9263}" destId="{9A7170AD-97E3-47B8-9BB8-615E56D896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DFF7CF4-AAC7-4B66-8897-F25392A7542D}"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2F5EE6C-11DF-4405-9332-CB3269E6223F}">
      <dgm:prSet/>
      <dgm:spPr/>
      <dgm:t>
        <a:bodyPr/>
        <a:lstStyle/>
        <a:p>
          <a:pPr>
            <a:lnSpc>
              <a:spcPct val="100000"/>
            </a:lnSpc>
            <a:defRPr b="1"/>
          </a:pPr>
          <a:r>
            <a:rPr lang="en-US" dirty="0"/>
            <a:t>Implemented using Python. </a:t>
          </a:r>
        </a:p>
        <a:p>
          <a:pPr>
            <a:lnSpc>
              <a:spcPct val="100000"/>
            </a:lnSpc>
            <a:defRPr b="1"/>
          </a:pPr>
          <a:r>
            <a:rPr lang="en-US" dirty="0"/>
            <a:t>Inheriting from </a:t>
          </a:r>
          <a:r>
            <a:rPr lang="en-US" dirty="0" err="1"/>
            <a:t>sklearn</a:t>
          </a:r>
          <a:r>
            <a:rPr lang="en-US" dirty="0"/>
            <a:t> classifiers.  </a:t>
          </a:r>
        </a:p>
      </dgm:t>
    </dgm:pt>
    <dgm:pt modelId="{7489565B-B47F-4404-BC32-3C96DDA92C06}" type="parTrans" cxnId="{1B2870DF-B776-4909-9986-7EBB830C81DB}">
      <dgm:prSet/>
      <dgm:spPr/>
      <dgm:t>
        <a:bodyPr/>
        <a:lstStyle/>
        <a:p>
          <a:endParaRPr lang="en-US"/>
        </a:p>
      </dgm:t>
    </dgm:pt>
    <dgm:pt modelId="{EBC0A2F6-46B8-446A-93B1-99448EEFA8A0}" type="sibTrans" cxnId="{1B2870DF-B776-4909-9986-7EBB830C81DB}">
      <dgm:prSet/>
      <dgm:spPr/>
      <dgm:t>
        <a:bodyPr/>
        <a:lstStyle/>
        <a:p>
          <a:endParaRPr lang="en-US"/>
        </a:p>
      </dgm:t>
    </dgm:pt>
    <dgm:pt modelId="{1E01463D-8CBB-43EF-95EC-A704151DA647}">
      <dgm:prSet custT="1"/>
      <dgm:spPr/>
      <dgm:t>
        <a:bodyPr/>
        <a:lstStyle/>
        <a:p>
          <a:pPr>
            <a:lnSpc>
              <a:spcPct val="100000"/>
            </a:lnSpc>
          </a:pPr>
          <a:r>
            <a:rPr lang="en-US" sz="1400" dirty="0">
              <a:solidFill>
                <a:srgbClr val="0070C0"/>
              </a:solidFill>
            </a:rPr>
            <a:t>Classifier: </a:t>
          </a:r>
          <a:r>
            <a:rPr lang="en-US" sz="1400" dirty="0"/>
            <a:t>SVM, DT, LR</a:t>
          </a:r>
        </a:p>
      </dgm:t>
    </dgm:pt>
    <dgm:pt modelId="{8FB19AFB-CB2F-495E-9312-932A562A1848}" type="parTrans" cxnId="{D8271BDA-C9BE-4EF5-8DB0-BA0C10C448C4}">
      <dgm:prSet/>
      <dgm:spPr/>
      <dgm:t>
        <a:bodyPr/>
        <a:lstStyle/>
        <a:p>
          <a:endParaRPr lang="en-US"/>
        </a:p>
      </dgm:t>
    </dgm:pt>
    <dgm:pt modelId="{E4CA8CDE-E1DD-48FE-9DC9-BBBC7A243C70}" type="sibTrans" cxnId="{D8271BDA-C9BE-4EF5-8DB0-BA0C10C448C4}">
      <dgm:prSet/>
      <dgm:spPr/>
      <dgm:t>
        <a:bodyPr/>
        <a:lstStyle/>
        <a:p>
          <a:endParaRPr lang="en-US"/>
        </a:p>
      </dgm:t>
    </dgm:pt>
    <dgm:pt modelId="{09857005-4495-4B9E-BEED-72090604B5CA}">
      <dgm:prSet custT="1"/>
      <dgm:spPr/>
      <dgm:t>
        <a:bodyPr/>
        <a:lstStyle/>
        <a:p>
          <a:pPr>
            <a:lnSpc>
              <a:spcPct val="100000"/>
            </a:lnSpc>
          </a:pPr>
          <a:r>
            <a:rPr lang="en-US" sz="1400" dirty="0">
              <a:solidFill>
                <a:srgbClr val="0070C0"/>
              </a:solidFill>
            </a:rPr>
            <a:t>Type: </a:t>
          </a:r>
          <a:r>
            <a:rPr lang="en-US" sz="1400" dirty="0"/>
            <a:t>org, ins, gen, nap</a:t>
          </a:r>
        </a:p>
      </dgm:t>
    </dgm:pt>
    <dgm:pt modelId="{901011E3-20C1-493A-9868-64267B45928F}" type="parTrans" cxnId="{650B6C54-13A6-4A7D-97B1-F9667650E04A}">
      <dgm:prSet/>
      <dgm:spPr/>
      <dgm:t>
        <a:bodyPr/>
        <a:lstStyle/>
        <a:p>
          <a:endParaRPr lang="en-US"/>
        </a:p>
      </dgm:t>
    </dgm:pt>
    <dgm:pt modelId="{3CC1C51A-A8DB-4E4B-999E-039726BAB14A}" type="sibTrans" cxnId="{650B6C54-13A6-4A7D-97B1-F9667650E04A}">
      <dgm:prSet/>
      <dgm:spPr/>
      <dgm:t>
        <a:bodyPr/>
        <a:lstStyle/>
        <a:p>
          <a:endParaRPr lang="en-US"/>
        </a:p>
      </dgm:t>
    </dgm:pt>
    <dgm:pt modelId="{85554F5F-27EA-4411-9EDE-D54704C0DCB9}">
      <dgm:prSet custT="1"/>
      <dgm:spPr/>
      <dgm:t>
        <a:bodyPr/>
        <a:lstStyle/>
        <a:p>
          <a:pPr>
            <a:lnSpc>
              <a:spcPct val="100000"/>
            </a:lnSpc>
          </a:pPr>
          <a:r>
            <a:rPr lang="en-US" sz="1400" dirty="0">
              <a:solidFill>
                <a:srgbClr val="0070C0"/>
              </a:solidFill>
            </a:rPr>
            <a:t>No. of neighbors</a:t>
          </a:r>
          <a:r>
            <a:rPr lang="en-US" sz="1400" dirty="0"/>
            <a:t>: integer, k&gt;=3 (default=5)</a:t>
          </a:r>
        </a:p>
      </dgm:t>
    </dgm:pt>
    <dgm:pt modelId="{E11CB4C9-2053-4783-9117-D19C87087275}" type="parTrans" cxnId="{DA0B1FAF-C84B-4B03-902E-D26BEEF0215E}">
      <dgm:prSet/>
      <dgm:spPr/>
      <dgm:t>
        <a:bodyPr/>
        <a:lstStyle/>
        <a:p>
          <a:endParaRPr lang="en-US"/>
        </a:p>
      </dgm:t>
    </dgm:pt>
    <dgm:pt modelId="{F7E09D0D-C1D4-465F-B9E0-AD7EFFC68691}" type="sibTrans" cxnId="{DA0B1FAF-C84B-4B03-902E-D26BEEF0215E}">
      <dgm:prSet/>
      <dgm:spPr/>
      <dgm:t>
        <a:bodyPr/>
        <a:lstStyle/>
        <a:p>
          <a:endParaRPr lang="en-US"/>
        </a:p>
      </dgm:t>
    </dgm:pt>
    <dgm:pt modelId="{9DCCC385-9D6E-4B1E-83BE-4D26782F76CC}">
      <dgm:prSet custT="1"/>
      <dgm:spPr/>
      <dgm:t>
        <a:bodyPr/>
        <a:lstStyle/>
        <a:p>
          <a:pPr>
            <a:lnSpc>
              <a:spcPct val="100000"/>
            </a:lnSpc>
          </a:pPr>
          <a:r>
            <a:rPr lang="en-US" sz="1400" dirty="0">
              <a:solidFill>
                <a:srgbClr val="0070C0"/>
              </a:solidFill>
            </a:rPr>
            <a:t>Cost-factor: </a:t>
          </a:r>
          <a:r>
            <a:rPr lang="en-US" sz="1400" dirty="0"/>
            <a:t>list, dictionary or integer.</a:t>
          </a:r>
        </a:p>
      </dgm:t>
    </dgm:pt>
    <dgm:pt modelId="{274EF9DB-FA29-4835-A463-8667BBBEEE36}" type="parTrans" cxnId="{14B9A98B-BB0E-449F-BB1C-7E1C70EF7E9E}">
      <dgm:prSet/>
      <dgm:spPr/>
      <dgm:t>
        <a:bodyPr/>
        <a:lstStyle/>
        <a:p>
          <a:endParaRPr lang="en-US"/>
        </a:p>
      </dgm:t>
    </dgm:pt>
    <dgm:pt modelId="{62F30A1A-D782-47F5-9701-885F5B4B7DA8}" type="sibTrans" cxnId="{14B9A98B-BB0E-449F-BB1C-7E1C70EF7E9E}">
      <dgm:prSet/>
      <dgm:spPr/>
      <dgm:t>
        <a:bodyPr/>
        <a:lstStyle/>
        <a:p>
          <a:endParaRPr lang="en-US"/>
        </a:p>
      </dgm:t>
    </dgm:pt>
    <dgm:pt modelId="{B9E7C574-408E-4B00-AC61-A987D278478B}">
      <dgm:prSet/>
      <dgm:spPr/>
      <dgm:t>
        <a:bodyPr/>
        <a:lstStyle/>
        <a:p>
          <a:pPr>
            <a:lnSpc>
              <a:spcPct val="100000"/>
            </a:lnSpc>
            <a:defRPr b="1"/>
          </a:pPr>
          <a:r>
            <a:rPr lang="en-US"/>
            <a:t>iCost(data, classifier = ‘SVM’, type = ‘ins’, cost-factor = [20, 10, 3])</a:t>
          </a:r>
        </a:p>
      </dgm:t>
    </dgm:pt>
    <dgm:pt modelId="{E0B44C75-5D0A-4187-AFC7-34A34786662E}" type="parTrans" cxnId="{7735F9D8-E861-4120-8296-BEECF9AC7BDF}">
      <dgm:prSet/>
      <dgm:spPr/>
      <dgm:t>
        <a:bodyPr/>
        <a:lstStyle/>
        <a:p>
          <a:endParaRPr lang="en-US"/>
        </a:p>
      </dgm:t>
    </dgm:pt>
    <dgm:pt modelId="{BFA3DDC4-28CD-4B96-98BC-67A22AF66ECF}" type="sibTrans" cxnId="{7735F9D8-E861-4120-8296-BEECF9AC7BDF}">
      <dgm:prSet/>
      <dgm:spPr/>
      <dgm:t>
        <a:bodyPr/>
        <a:lstStyle/>
        <a:p>
          <a:endParaRPr lang="en-US"/>
        </a:p>
      </dgm:t>
    </dgm:pt>
    <dgm:pt modelId="{0EF41905-4987-449B-9B9F-0A165998174C}">
      <dgm:prSet custT="1"/>
      <dgm:spPr/>
      <dgm:t>
        <a:bodyPr/>
        <a:lstStyle/>
        <a:p>
          <a:pPr algn="just">
            <a:lnSpc>
              <a:spcPct val="100000"/>
            </a:lnSpc>
          </a:pPr>
          <a:r>
            <a:rPr lang="en-US" sz="1400" dirty="0"/>
            <a:t>A penalty of 20 will be set for the border samples while a penalty of 10 will be set for the safe ones. The pure samples will be penalized by a factor of 3.</a:t>
          </a:r>
        </a:p>
      </dgm:t>
    </dgm:pt>
    <dgm:pt modelId="{5234566D-14FB-4D5F-B9E1-6957BE1E1E1A}" type="parTrans" cxnId="{43138F23-1E08-4485-8C81-38315FD8826E}">
      <dgm:prSet/>
      <dgm:spPr/>
      <dgm:t>
        <a:bodyPr/>
        <a:lstStyle/>
        <a:p>
          <a:endParaRPr lang="en-US"/>
        </a:p>
      </dgm:t>
    </dgm:pt>
    <dgm:pt modelId="{96EE8C96-CD6C-40E7-8E8D-B670A2E1FCFE}" type="sibTrans" cxnId="{43138F23-1E08-4485-8C81-38315FD8826E}">
      <dgm:prSet/>
      <dgm:spPr/>
      <dgm:t>
        <a:bodyPr/>
        <a:lstStyle/>
        <a:p>
          <a:endParaRPr lang="en-US"/>
        </a:p>
      </dgm:t>
    </dgm:pt>
    <dgm:pt modelId="{72534493-C03A-43BB-906E-16A735183419}">
      <dgm:prSet/>
      <dgm:spPr/>
      <dgm:t>
        <a:bodyPr/>
        <a:lstStyle/>
        <a:p>
          <a:pPr algn="just">
            <a:lnSpc>
              <a:spcPct val="100000"/>
            </a:lnSpc>
            <a:defRPr b="1"/>
          </a:pPr>
          <a:r>
            <a:rPr lang="en-US" b="0" dirty="0"/>
            <a:t>The appropriate penalty values can be determined through grid-search, evolutionary algorithms, or similar methods.</a:t>
          </a:r>
        </a:p>
      </dgm:t>
    </dgm:pt>
    <dgm:pt modelId="{F9302B81-CF16-4265-8421-7920F04021D5}" type="parTrans" cxnId="{70BA0E41-191A-47AD-8927-9A9D4B065B66}">
      <dgm:prSet/>
      <dgm:spPr/>
      <dgm:t>
        <a:bodyPr/>
        <a:lstStyle/>
        <a:p>
          <a:endParaRPr lang="en-US"/>
        </a:p>
      </dgm:t>
    </dgm:pt>
    <dgm:pt modelId="{991A27F3-EB55-4561-BE63-C1EE0F6A3268}" type="sibTrans" cxnId="{70BA0E41-191A-47AD-8927-9A9D4B065B66}">
      <dgm:prSet/>
      <dgm:spPr/>
      <dgm:t>
        <a:bodyPr/>
        <a:lstStyle/>
        <a:p>
          <a:endParaRPr lang="en-US"/>
        </a:p>
      </dgm:t>
    </dgm:pt>
    <dgm:pt modelId="{426536A1-D403-4C67-8600-E31AE63A8E6E}" type="pres">
      <dgm:prSet presAssocID="{1DFF7CF4-AAC7-4B66-8897-F25392A7542D}" presName="root" presStyleCnt="0">
        <dgm:presLayoutVars>
          <dgm:dir/>
          <dgm:resizeHandles val="exact"/>
        </dgm:presLayoutVars>
      </dgm:prSet>
      <dgm:spPr/>
    </dgm:pt>
    <dgm:pt modelId="{03178D3D-56B6-4D19-A155-D61062805762}" type="pres">
      <dgm:prSet presAssocID="{72F5EE6C-11DF-4405-9332-CB3269E6223F}" presName="compNode" presStyleCnt="0"/>
      <dgm:spPr/>
    </dgm:pt>
    <dgm:pt modelId="{001059A8-3476-45B1-A09C-F4889CA6F0E7}" type="pres">
      <dgm:prSet presAssocID="{72F5EE6C-11DF-4405-9332-CB3269E6223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37F5E39D-628D-46DD-9E16-1EA043431A20}" type="pres">
      <dgm:prSet presAssocID="{72F5EE6C-11DF-4405-9332-CB3269E6223F}" presName="iconSpace" presStyleCnt="0"/>
      <dgm:spPr/>
    </dgm:pt>
    <dgm:pt modelId="{B2DB8710-DF97-4DFB-8828-E7480AB8E7A5}" type="pres">
      <dgm:prSet presAssocID="{72F5EE6C-11DF-4405-9332-CB3269E6223F}" presName="parTx" presStyleLbl="revTx" presStyleIdx="0" presStyleCnt="6">
        <dgm:presLayoutVars>
          <dgm:chMax val="0"/>
          <dgm:chPref val="0"/>
        </dgm:presLayoutVars>
      </dgm:prSet>
      <dgm:spPr/>
    </dgm:pt>
    <dgm:pt modelId="{1B362499-8838-4369-A7A8-BA0A3620C6EB}" type="pres">
      <dgm:prSet presAssocID="{72F5EE6C-11DF-4405-9332-CB3269E6223F}" presName="txSpace" presStyleCnt="0"/>
      <dgm:spPr/>
    </dgm:pt>
    <dgm:pt modelId="{34552666-689B-465F-ADA6-B73C816C1E34}" type="pres">
      <dgm:prSet presAssocID="{72F5EE6C-11DF-4405-9332-CB3269E6223F}" presName="desTx" presStyleLbl="revTx" presStyleIdx="1" presStyleCnt="6">
        <dgm:presLayoutVars/>
      </dgm:prSet>
      <dgm:spPr/>
    </dgm:pt>
    <dgm:pt modelId="{5359A4E6-EC61-4E60-8273-6D527D16CA94}" type="pres">
      <dgm:prSet presAssocID="{EBC0A2F6-46B8-446A-93B1-99448EEFA8A0}" presName="sibTrans" presStyleCnt="0"/>
      <dgm:spPr/>
    </dgm:pt>
    <dgm:pt modelId="{011E488B-2589-42DC-87C0-20E878F2256F}" type="pres">
      <dgm:prSet presAssocID="{B9E7C574-408E-4B00-AC61-A987D278478B}" presName="compNode" presStyleCnt="0"/>
      <dgm:spPr/>
    </dgm:pt>
    <dgm:pt modelId="{CF349291-AB29-4450-92F9-22EC108E334A}" type="pres">
      <dgm:prSet presAssocID="{B9E7C574-408E-4B00-AC61-A987D278478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rrow Circle"/>
        </a:ext>
      </dgm:extLst>
    </dgm:pt>
    <dgm:pt modelId="{34ABDBDB-8220-4080-BB1D-3CB10430025D}" type="pres">
      <dgm:prSet presAssocID="{B9E7C574-408E-4B00-AC61-A987D278478B}" presName="iconSpace" presStyleCnt="0"/>
      <dgm:spPr/>
    </dgm:pt>
    <dgm:pt modelId="{50104095-C8F0-488B-A083-C810D8D7331F}" type="pres">
      <dgm:prSet presAssocID="{B9E7C574-408E-4B00-AC61-A987D278478B}" presName="parTx" presStyleLbl="revTx" presStyleIdx="2" presStyleCnt="6">
        <dgm:presLayoutVars>
          <dgm:chMax val="0"/>
          <dgm:chPref val="0"/>
        </dgm:presLayoutVars>
      </dgm:prSet>
      <dgm:spPr/>
    </dgm:pt>
    <dgm:pt modelId="{C15C3467-478A-4D23-82E2-2F90D47DDDA4}" type="pres">
      <dgm:prSet presAssocID="{B9E7C574-408E-4B00-AC61-A987D278478B}" presName="txSpace" presStyleCnt="0"/>
      <dgm:spPr/>
    </dgm:pt>
    <dgm:pt modelId="{D68884BF-C04F-4B78-9115-6C3768DA51C3}" type="pres">
      <dgm:prSet presAssocID="{B9E7C574-408E-4B00-AC61-A987D278478B}" presName="desTx" presStyleLbl="revTx" presStyleIdx="3" presStyleCnt="6">
        <dgm:presLayoutVars/>
      </dgm:prSet>
      <dgm:spPr/>
    </dgm:pt>
    <dgm:pt modelId="{7C9942CE-38CE-4D84-AE89-841088824822}" type="pres">
      <dgm:prSet presAssocID="{BFA3DDC4-28CD-4B96-98BC-67A22AF66ECF}" presName="sibTrans" presStyleCnt="0"/>
      <dgm:spPr/>
    </dgm:pt>
    <dgm:pt modelId="{030DBD18-EC16-4CB0-94D7-B119B12F2F2C}" type="pres">
      <dgm:prSet presAssocID="{72534493-C03A-43BB-906E-16A735183419}" presName="compNode" presStyleCnt="0"/>
      <dgm:spPr/>
    </dgm:pt>
    <dgm:pt modelId="{F784AA9F-D3BF-453D-8C4D-53019EB1685B}" type="pres">
      <dgm:prSet presAssocID="{72534493-C03A-43BB-906E-16A73518341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g under Magnifying Glass"/>
        </a:ext>
      </dgm:extLst>
    </dgm:pt>
    <dgm:pt modelId="{CC922652-F1F0-4454-9280-1CFCD741D287}" type="pres">
      <dgm:prSet presAssocID="{72534493-C03A-43BB-906E-16A735183419}" presName="iconSpace" presStyleCnt="0"/>
      <dgm:spPr/>
    </dgm:pt>
    <dgm:pt modelId="{AF51EBED-8307-45D5-8FE0-3958834A2F7A}" type="pres">
      <dgm:prSet presAssocID="{72534493-C03A-43BB-906E-16A735183419}" presName="parTx" presStyleLbl="revTx" presStyleIdx="4" presStyleCnt="6">
        <dgm:presLayoutVars>
          <dgm:chMax val="0"/>
          <dgm:chPref val="0"/>
        </dgm:presLayoutVars>
      </dgm:prSet>
      <dgm:spPr/>
    </dgm:pt>
    <dgm:pt modelId="{FF34E169-565D-4D59-A129-CD3EF4BBE63B}" type="pres">
      <dgm:prSet presAssocID="{72534493-C03A-43BB-906E-16A735183419}" presName="txSpace" presStyleCnt="0"/>
      <dgm:spPr/>
    </dgm:pt>
    <dgm:pt modelId="{83F4FD9F-1ADF-461D-BF1C-1F45219174FA}" type="pres">
      <dgm:prSet presAssocID="{72534493-C03A-43BB-906E-16A735183419}" presName="desTx" presStyleLbl="revTx" presStyleIdx="5" presStyleCnt="6">
        <dgm:presLayoutVars/>
      </dgm:prSet>
      <dgm:spPr/>
    </dgm:pt>
  </dgm:ptLst>
  <dgm:cxnLst>
    <dgm:cxn modelId="{F2925604-675D-4D36-A28E-F4970D0DB10F}" type="presOf" srcId="{1E01463D-8CBB-43EF-95EC-A704151DA647}" destId="{34552666-689B-465F-ADA6-B73C816C1E34}" srcOrd="0" destOrd="0" presId="urn:microsoft.com/office/officeart/2018/2/layout/IconLabelDescriptionList"/>
    <dgm:cxn modelId="{0FB41913-B515-4C0C-92F1-CFFFA330EB8D}" type="presOf" srcId="{72F5EE6C-11DF-4405-9332-CB3269E6223F}" destId="{B2DB8710-DF97-4DFB-8828-E7480AB8E7A5}" srcOrd="0" destOrd="0" presId="urn:microsoft.com/office/officeart/2018/2/layout/IconLabelDescriptionList"/>
    <dgm:cxn modelId="{43138F23-1E08-4485-8C81-38315FD8826E}" srcId="{B9E7C574-408E-4B00-AC61-A987D278478B}" destId="{0EF41905-4987-449B-9B9F-0A165998174C}" srcOrd="0" destOrd="0" parTransId="{5234566D-14FB-4D5F-B9E1-6957BE1E1E1A}" sibTransId="{96EE8C96-CD6C-40E7-8E8D-B670A2E1FCFE}"/>
    <dgm:cxn modelId="{3739AC39-F511-40A0-9920-97424F12A794}" type="presOf" srcId="{9DCCC385-9D6E-4B1E-83BE-4D26782F76CC}" destId="{34552666-689B-465F-ADA6-B73C816C1E34}" srcOrd="0" destOrd="3" presId="urn:microsoft.com/office/officeart/2018/2/layout/IconLabelDescriptionList"/>
    <dgm:cxn modelId="{70BA0E41-191A-47AD-8927-9A9D4B065B66}" srcId="{1DFF7CF4-AAC7-4B66-8897-F25392A7542D}" destId="{72534493-C03A-43BB-906E-16A735183419}" srcOrd="2" destOrd="0" parTransId="{F9302B81-CF16-4265-8421-7920F04021D5}" sibTransId="{991A27F3-EB55-4561-BE63-C1EE0F6A3268}"/>
    <dgm:cxn modelId="{B63B6645-FF0B-497F-BF36-A8B5252A2F55}" type="presOf" srcId="{1DFF7CF4-AAC7-4B66-8897-F25392A7542D}" destId="{426536A1-D403-4C67-8600-E31AE63A8E6E}" srcOrd="0" destOrd="0" presId="urn:microsoft.com/office/officeart/2018/2/layout/IconLabelDescriptionList"/>
    <dgm:cxn modelId="{D361BF49-8851-4F42-BF62-33A1421A35F4}" type="presOf" srcId="{0EF41905-4987-449B-9B9F-0A165998174C}" destId="{D68884BF-C04F-4B78-9115-6C3768DA51C3}" srcOrd="0" destOrd="0" presId="urn:microsoft.com/office/officeart/2018/2/layout/IconLabelDescriptionList"/>
    <dgm:cxn modelId="{650B6C54-13A6-4A7D-97B1-F9667650E04A}" srcId="{72F5EE6C-11DF-4405-9332-CB3269E6223F}" destId="{09857005-4495-4B9E-BEED-72090604B5CA}" srcOrd="1" destOrd="0" parTransId="{901011E3-20C1-493A-9868-64267B45928F}" sibTransId="{3CC1C51A-A8DB-4E4B-999E-039726BAB14A}"/>
    <dgm:cxn modelId="{14B9A98B-BB0E-449F-BB1C-7E1C70EF7E9E}" srcId="{72F5EE6C-11DF-4405-9332-CB3269E6223F}" destId="{9DCCC385-9D6E-4B1E-83BE-4D26782F76CC}" srcOrd="3" destOrd="0" parTransId="{274EF9DB-FA29-4835-A463-8667BBBEEE36}" sibTransId="{62F30A1A-D782-47F5-9701-885F5B4B7DA8}"/>
    <dgm:cxn modelId="{4C7AFA8E-5266-43C2-BDE9-F8B3270FD1C4}" type="presOf" srcId="{09857005-4495-4B9E-BEED-72090604B5CA}" destId="{34552666-689B-465F-ADA6-B73C816C1E34}" srcOrd="0" destOrd="1" presId="urn:microsoft.com/office/officeart/2018/2/layout/IconLabelDescriptionList"/>
    <dgm:cxn modelId="{4BA33590-BB35-4BFC-8A6E-2E3752CF33C8}" type="presOf" srcId="{85554F5F-27EA-4411-9EDE-D54704C0DCB9}" destId="{34552666-689B-465F-ADA6-B73C816C1E34}" srcOrd="0" destOrd="2" presId="urn:microsoft.com/office/officeart/2018/2/layout/IconLabelDescriptionList"/>
    <dgm:cxn modelId="{DA0B1FAF-C84B-4B03-902E-D26BEEF0215E}" srcId="{72F5EE6C-11DF-4405-9332-CB3269E6223F}" destId="{85554F5F-27EA-4411-9EDE-D54704C0DCB9}" srcOrd="2" destOrd="0" parTransId="{E11CB4C9-2053-4783-9117-D19C87087275}" sibTransId="{F7E09D0D-C1D4-465F-B9E0-AD7EFFC68691}"/>
    <dgm:cxn modelId="{91DAEBC6-0365-445A-A047-84A0BB796BB0}" type="presOf" srcId="{72534493-C03A-43BB-906E-16A735183419}" destId="{AF51EBED-8307-45D5-8FE0-3958834A2F7A}" srcOrd="0" destOrd="0" presId="urn:microsoft.com/office/officeart/2018/2/layout/IconLabelDescriptionList"/>
    <dgm:cxn modelId="{7735F9D8-E861-4120-8296-BEECF9AC7BDF}" srcId="{1DFF7CF4-AAC7-4B66-8897-F25392A7542D}" destId="{B9E7C574-408E-4B00-AC61-A987D278478B}" srcOrd="1" destOrd="0" parTransId="{E0B44C75-5D0A-4187-AFC7-34A34786662E}" sibTransId="{BFA3DDC4-28CD-4B96-98BC-67A22AF66ECF}"/>
    <dgm:cxn modelId="{D8271BDA-C9BE-4EF5-8DB0-BA0C10C448C4}" srcId="{72F5EE6C-11DF-4405-9332-CB3269E6223F}" destId="{1E01463D-8CBB-43EF-95EC-A704151DA647}" srcOrd="0" destOrd="0" parTransId="{8FB19AFB-CB2F-495E-9312-932A562A1848}" sibTransId="{E4CA8CDE-E1DD-48FE-9DC9-BBBC7A243C70}"/>
    <dgm:cxn modelId="{1B2870DF-B776-4909-9986-7EBB830C81DB}" srcId="{1DFF7CF4-AAC7-4B66-8897-F25392A7542D}" destId="{72F5EE6C-11DF-4405-9332-CB3269E6223F}" srcOrd="0" destOrd="0" parTransId="{7489565B-B47F-4404-BC32-3C96DDA92C06}" sibTransId="{EBC0A2F6-46B8-446A-93B1-99448EEFA8A0}"/>
    <dgm:cxn modelId="{122888F1-20D8-44AF-8A7F-898827EBDA82}" type="presOf" srcId="{B9E7C574-408E-4B00-AC61-A987D278478B}" destId="{50104095-C8F0-488B-A083-C810D8D7331F}" srcOrd="0" destOrd="0" presId="urn:microsoft.com/office/officeart/2018/2/layout/IconLabelDescriptionList"/>
    <dgm:cxn modelId="{A13935C0-E966-4CAE-B7B8-082C690305F2}" type="presParOf" srcId="{426536A1-D403-4C67-8600-E31AE63A8E6E}" destId="{03178D3D-56B6-4D19-A155-D61062805762}" srcOrd="0" destOrd="0" presId="urn:microsoft.com/office/officeart/2018/2/layout/IconLabelDescriptionList"/>
    <dgm:cxn modelId="{01B881AE-7083-47AC-9F88-FDB2F7A8D602}" type="presParOf" srcId="{03178D3D-56B6-4D19-A155-D61062805762}" destId="{001059A8-3476-45B1-A09C-F4889CA6F0E7}" srcOrd="0" destOrd="0" presId="urn:microsoft.com/office/officeart/2018/2/layout/IconLabelDescriptionList"/>
    <dgm:cxn modelId="{462AFE29-0E4F-43DD-88E2-22C7BC823696}" type="presParOf" srcId="{03178D3D-56B6-4D19-A155-D61062805762}" destId="{37F5E39D-628D-46DD-9E16-1EA043431A20}" srcOrd="1" destOrd="0" presId="urn:microsoft.com/office/officeart/2018/2/layout/IconLabelDescriptionList"/>
    <dgm:cxn modelId="{536FD020-5649-48B1-AF72-4C5B4FB98E94}" type="presParOf" srcId="{03178D3D-56B6-4D19-A155-D61062805762}" destId="{B2DB8710-DF97-4DFB-8828-E7480AB8E7A5}" srcOrd="2" destOrd="0" presId="urn:microsoft.com/office/officeart/2018/2/layout/IconLabelDescriptionList"/>
    <dgm:cxn modelId="{373DDB8E-1E4C-4A11-BB4F-56D75E9FEFDF}" type="presParOf" srcId="{03178D3D-56B6-4D19-A155-D61062805762}" destId="{1B362499-8838-4369-A7A8-BA0A3620C6EB}" srcOrd="3" destOrd="0" presId="urn:microsoft.com/office/officeart/2018/2/layout/IconLabelDescriptionList"/>
    <dgm:cxn modelId="{F9721431-706F-4274-8127-843F41BA729D}" type="presParOf" srcId="{03178D3D-56B6-4D19-A155-D61062805762}" destId="{34552666-689B-465F-ADA6-B73C816C1E34}" srcOrd="4" destOrd="0" presId="urn:microsoft.com/office/officeart/2018/2/layout/IconLabelDescriptionList"/>
    <dgm:cxn modelId="{D203C2AF-AFC3-4469-BD3B-FF1FEC0B8101}" type="presParOf" srcId="{426536A1-D403-4C67-8600-E31AE63A8E6E}" destId="{5359A4E6-EC61-4E60-8273-6D527D16CA94}" srcOrd="1" destOrd="0" presId="urn:microsoft.com/office/officeart/2018/2/layout/IconLabelDescriptionList"/>
    <dgm:cxn modelId="{8B4642D4-8372-4ECC-9710-672D9F169C66}" type="presParOf" srcId="{426536A1-D403-4C67-8600-E31AE63A8E6E}" destId="{011E488B-2589-42DC-87C0-20E878F2256F}" srcOrd="2" destOrd="0" presId="urn:microsoft.com/office/officeart/2018/2/layout/IconLabelDescriptionList"/>
    <dgm:cxn modelId="{6886D806-8C0A-4A47-934B-44748C1D18D0}" type="presParOf" srcId="{011E488B-2589-42DC-87C0-20E878F2256F}" destId="{CF349291-AB29-4450-92F9-22EC108E334A}" srcOrd="0" destOrd="0" presId="urn:microsoft.com/office/officeart/2018/2/layout/IconLabelDescriptionList"/>
    <dgm:cxn modelId="{80A82601-3938-4705-989E-04AAFCCC8EA7}" type="presParOf" srcId="{011E488B-2589-42DC-87C0-20E878F2256F}" destId="{34ABDBDB-8220-4080-BB1D-3CB10430025D}" srcOrd="1" destOrd="0" presId="urn:microsoft.com/office/officeart/2018/2/layout/IconLabelDescriptionList"/>
    <dgm:cxn modelId="{4F38625F-570B-4338-A8EC-FEC3DE1D9FDE}" type="presParOf" srcId="{011E488B-2589-42DC-87C0-20E878F2256F}" destId="{50104095-C8F0-488B-A083-C810D8D7331F}" srcOrd="2" destOrd="0" presId="urn:microsoft.com/office/officeart/2018/2/layout/IconLabelDescriptionList"/>
    <dgm:cxn modelId="{1C112930-5BEB-4E0E-9508-C403B83F7B96}" type="presParOf" srcId="{011E488B-2589-42DC-87C0-20E878F2256F}" destId="{C15C3467-478A-4D23-82E2-2F90D47DDDA4}" srcOrd="3" destOrd="0" presId="urn:microsoft.com/office/officeart/2018/2/layout/IconLabelDescriptionList"/>
    <dgm:cxn modelId="{61607B85-0827-430D-9FD6-5A8108F9AAFC}" type="presParOf" srcId="{011E488B-2589-42DC-87C0-20E878F2256F}" destId="{D68884BF-C04F-4B78-9115-6C3768DA51C3}" srcOrd="4" destOrd="0" presId="urn:microsoft.com/office/officeart/2018/2/layout/IconLabelDescriptionList"/>
    <dgm:cxn modelId="{65A786A9-AC6B-4556-B2CA-B0329F598A68}" type="presParOf" srcId="{426536A1-D403-4C67-8600-E31AE63A8E6E}" destId="{7C9942CE-38CE-4D84-AE89-841088824822}" srcOrd="3" destOrd="0" presId="urn:microsoft.com/office/officeart/2018/2/layout/IconLabelDescriptionList"/>
    <dgm:cxn modelId="{22F45729-D228-42E3-A4F3-C9F018AD8A13}" type="presParOf" srcId="{426536A1-D403-4C67-8600-E31AE63A8E6E}" destId="{030DBD18-EC16-4CB0-94D7-B119B12F2F2C}" srcOrd="4" destOrd="0" presId="urn:microsoft.com/office/officeart/2018/2/layout/IconLabelDescriptionList"/>
    <dgm:cxn modelId="{0051EE18-ABEB-40AF-A654-EBA8F2C1B73E}" type="presParOf" srcId="{030DBD18-EC16-4CB0-94D7-B119B12F2F2C}" destId="{F784AA9F-D3BF-453D-8C4D-53019EB1685B}" srcOrd="0" destOrd="0" presId="urn:microsoft.com/office/officeart/2018/2/layout/IconLabelDescriptionList"/>
    <dgm:cxn modelId="{DB081225-855B-4BCC-B8F7-A21E10FBAC1F}" type="presParOf" srcId="{030DBD18-EC16-4CB0-94D7-B119B12F2F2C}" destId="{CC922652-F1F0-4454-9280-1CFCD741D287}" srcOrd="1" destOrd="0" presId="urn:microsoft.com/office/officeart/2018/2/layout/IconLabelDescriptionList"/>
    <dgm:cxn modelId="{094B32A7-62B8-4CA1-9409-95F1A5AC6FB2}" type="presParOf" srcId="{030DBD18-EC16-4CB0-94D7-B119B12F2F2C}" destId="{AF51EBED-8307-45D5-8FE0-3958834A2F7A}" srcOrd="2" destOrd="0" presId="urn:microsoft.com/office/officeart/2018/2/layout/IconLabelDescriptionList"/>
    <dgm:cxn modelId="{EE46B6FE-2509-4E43-B4C5-F30AF3D6FDB4}" type="presParOf" srcId="{030DBD18-EC16-4CB0-94D7-B119B12F2F2C}" destId="{FF34E169-565D-4D59-A129-CD3EF4BBE63B}" srcOrd="3" destOrd="0" presId="urn:microsoft.com/office/officeart/2018/2/layout/IconLabelDescriptionList"/>
    <dgm:cxn modelId="{B2887E1F-3214-4F8F-84E3-D17E8D9E504A}" type="presParOf" srcId="{030DBD18-EC16-4CB0-94D7-B119B12F2F2C}" destId="{83F4FD9F-1ADF-461D-BF1C-1F45219174F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DDF3C9-3759-42D1-949D-984B39F6E8BC}"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E6347690-4919-450D-ABCF-F6C7F2919ECD}">
      <dgm:prSet/>
      <dgm:spPr/>
      <dgm:t>
        <a:bodyPr/>
        <a:lstStyle/>
        <a:p>
          <a:r>
            <a:rPr lang="en-US"/>
            <a:t>All the data difficulty factors need to be properly addressed for desirable performance.</a:t>
          </a:r>
        </a:p>
      </dgm:t>
    </dgm:pt>
    <dgm:pt modelId="{45238FEF-EB09-49C3-95B3-44EC26E94376}" type="parTrans" cxnId="{DA302DB4-0837-4AC3-B710-ADC1BEE92A29}">
      <dgm:prSet/>
      <dgm:spPr/>
      <dgm:t>
        <a:bodyPr/>
        <a:lstStyle/>
        <a:p>
          <a:endParaRPr lang="en-US"/>
        </a:p>
      </dgm:t>
    </dgm:pt>
    <dgm:pt modelId="{9C7FC172-1886-4979-A632-53C3845E6082}" type="sibTrans" cxnId="{DA302DB4-0837-4AC3-B710-ADC1BEE92A29}">
      <dgm:prSet/>
      <dgm:spPr/>
      <dgm:t>
        <a:bodyPr/>
        <a:lstStyle/>
        <a:p>
          <a:endParaRPr lang="en-US"/>
        </a:p>
      </dgm:t>
    </dgm:pt>
    <dgm:pt modelId="{F197123F-6C0C-4E3C-81A5-7C4446EC8F55}">
      <dgm:prSet/>
      <dgm:spPr/>
      <dgm:t>
        <a:bodyPr/>
        <a:lstStyle/>
        <a:p>
          <a:r>
            <a:rPr lang="en-US" dirty="0"/>
            <a:t>These factors are interconnected and intertwined.</a:t>
          </a:r>
        </a:p>
      </dgm:t>
    </dgm:pt>
    <dgm:pt modelId="{28DAA017-09A5-465D-8C85-24E869CD1BEF}" type="parTrans" cxnId="{4CA14502-B879-4288-A84A-0693D0CB45A1}">
      <dgm:prSet/>
      <dgm:spPr/>
      <dgm:t>
        <a:bodyPr/>
        <a:lstStyle/>
        <a:p>
          <a:endParaRPr lang="en-US"/>
        </a:p>
      </dgm:t>
    </dgm:pt>
    <dgm:pt modelId="{E6137F3A-AB0B-4090-8C21-189959DD35FA}" type="sibTrans" cxnId="{4CA14502-B879-4288-A84A-0693D0CB45A1}">
      <dgm:prSet/>
      <dgm:spPr/>
      <dgm:t>
        <a:bodyPr/>
        <a:lstStyle/>
        <a:p>
          <a:endParaRPr lang="en-US"/>
        </a:p>
      </dgm:t>
    </dgm:pt>
    <dgm:pt modelId="{BF62B498-007B-4292-BB81-CE2FCDDC18A4}">
      <dgm:prSet/>
      <dgm:spPr/>
      <dgm:t>
        <a:bodyPr/>
        <a:lstStyle/>
        <a:p>
          <a:pPr algn="just"/>
          <a:r>
            <a:rPr lang="en-US" dirty="0"/>
            <a:t>Generation or elimination of samples also produces other issues that need to be taken care of. </a:t>
          </a:r>
        </a:p>
      </dgm:t>
    </dgm:pt>
    <dgm:pt modelId="{FD60EDDC-8BE2-49DD-8EDE-B0687C164BAC}" type="parTrans" cxnId="{533BF8C6-8465-4523-B4BF-7FD5BA0E6775}">
      <dgm:prSet/>
      <dgm:spPr/>
      <dgm:t>
        <a:bodyPr/>
        <a:lstStyle/>
        <a:p>
          <a:endParaRPr lang="en-US"/>
        </a:p>
      </dgm:t>
    </dgm:pt>
    <dgm:pt modelId="{45C525E0-1FAC-4929-9F4A-922526B31B33}" type="sibTrans" cxnId="{533BF8C6-8465-4523-B4BF-7FD5BA0E6775}">
      <dgm:prSet/>
      <dgm:spPr/>
      <dgm:t>
        <a:bodyPr/>
        <a:lstStyle/>
        <a:p>
          <a:endParaRPr lang="en-US"/>
        </a:p>
      </dgm:t>
    </dgm:pt>
    <dgm:pt modelId="{7200F5F9-C4E6-4C8B-A848-0E1DE39871B5}">
      <dgm:prSet/>
      <dgm:spPr/>
      <dgm:t>
        <a:bodyPr/>
        <a:lstStyle/>
        <a:p>
          <a:pPr algn="just"/>
          <a:r>
            <a:rPr lang="en-US" dirty="0"/>
            <a:t>The proposed methodology is aimed at attaining a balance while simultaneously addressing the data difficulty factors and minimizing the drawbacks of sampling approaches. </a:t>
          </a:r>
        </a:p>
      </dgm:t>
    </dgm:pt>
    <dgm:pt modelId="{E31A2218-73ED-4901-9C77-C67E577160D1}" type="parTrans" cxnId="{AF1649CB-0983-492B-BEB6-ABCA65C96676}">
      <dgm:prSet/>
      <dgm:spPr/>
      <dgm:t>
        <a:bodyPr/>
        <a:lstStyle/>
        <a:p>
          <a:endParaRPr lang="en-US"/>
        </a:p>
      </dgm:t>
    </dgm:pt>
    <dgm:pt modelId="{A22520E0-CFDB-4C2C-9A39-0106F86FE273}" type="sibTrans" cxnId="{AF1649CB-0983-492B-BEB6-ABCA65C96676}">
      <dgm:prSet/>
      <dgm:spPr/>
      <dgm:t>
        <a:bodyPr/>
        <a:lstStyle/>
        <a:p>
          <a:endParaRPr lang="en-US"/>
        </a:p>
      </dgm:t>
    </dgm:pt>
    <dgm:pt modelId="{E7CA943A-E87C-469A-85CF-E9429071A4A3}" type="pres">
      <dgm:prSet presAssocID="{85DDF3C9-3759-42D1-949D-984B39F6E8BC}" presName="root" presStyleCnt="0">
        <dgm:presLayoutVars>
          <dgm:dir/>
          <dgm:resizeHandles val="exact"/>
        </dgm:presLayoutVars>
      </dgm:prSet>
      <dgm:spPr/>
    </dgm:pt>
    <dgm:pt modelId="{58C63349-2D8E-4A2A-83E3-3352633385F8}" type="pres">
      <dgm:prSet presAssocID="{E6347690-4919-450D-ABCF-F6C7F2919ECD}" presName="compNode" presStyleCnt="0"/>
      <dgm:spPr/>
    </dgm:pt>
    <dgm:pt modelId="{9CAE88FC-9BCF-44F4-84DE-C46C5FE5D873}" type="pres">
      <dgm:prSet presAssocID="{E6347690-4919-450D-ABCF-F6C7F2919ECD}" presName="bgRect" presStyleLbl="bgShp" presStyleIdx="0" presStyleCnt="4"/>
      <dgm:spPr/>
    </dgm:pt>
    <dgm:pt modelId="{417450E3-CFCB-4391-A905-FCC9961CB52E}" type="pres">
      <dgm:prSet presAssocID="{E6347690-4919-450D-ABCF-F6C7F2919EC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21EA03E4-B422-4272-A5D2-3B8AA9FCA084}" type="pres">
      <dgm:prSet presAssocID="{E6347690-4919-450D-ABCF-F6C7F2919ECD}" presName="spaceRect" presStyleCnt="0"/>
      <dgm:spPr/>
    </dgm:pt>
    <dgm:pt modelId="{891E04D5-6486-40AD-91C0-0D3C1C2E7F85}" type="pres">
      <dgm:prSet presAssocID="{E6347690-4919-450D-ABCF-F6C7F2919ECD}" presName="parTx" presStyleLbl="revTx" presStyleIdx="0" presStyleCnt="4">
        <dgm:presLayoutVars>
          <dgm:chMax val="0"/>
          <dgm:chPref val="0"/>
        </dgm:presLayoutVars>
      </dgm:prSet>
      <dgm:spPr/>
    </dgm:pt>
    <dgm:pt modelId="{A4C98F40-0277-49E2-9C09-C2CAC9961E48}" type="pres">
      <dgm:prSet presAssocID="{9C7FC172-1886-4979-A632-53C3845E6082}" presName="sibTrans" presStyleCnt="0"/>
      <dgm:spPr/>
    </dgm:pt>
    <dgm:pt modelId="{CF46EA3C-992E-4431-A181-70E835513827}" type="pres">
      <dgm:prSet presAssocID="{F197123F-6C0C-4E3C-81A5-7C4446EC8F55}" presName="compNode" presStyleCnt="0"/>
      <dgm:spPr/>
    </dgm:pt>
    <dgm:pt modelId="{DECE0CA6-337B-42B4-81D1-9637B027770B}" type="pres">
      <dgm:prSet presAssocID="{F197123F-6C0C-4E3C-81A5-7C4446EC8F55}" presName="bgRect" presStyleLbl="bgShp" presStyleIdx="1" presStyleCnt="4"/>
      <dgm:spPr/>
    </dgm:pt>
    <dgm:pt modelId="{A0EAC040-FD7F-4BAE-ABD7-4A7B525D95F6}" type="pres">
      <dgm:prSet presAssocID="{F197123F-6C0C-4E3C-81A5-7C4446EC8F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nnected"/>
        </a:ext>
      </dgm:extLst>
    </dgm:pt>
    <dgm:pt modelId="{FA023371-72F3-43B0-A59B-0022B0AAAC05}" type="pres">
      <dgm:prSet presAssocID="{F197123F-6C0C-4E3C-81A5-7C4446EC8F55}" presName="spaceRect" presStyleCnt="0"/>
      <dgm:spPr/>
    </dgm:pt>
    <dgm:pt modelId="{F64FD27F-4EF7-4154-8A80-E4D702A81CC3}" type="pres">
      <dgm:prSet presAssocID="{F197123F-6C0C-4E3C-81A5-7C4446EC8F55}" presName="parTx" presStyleLbl="revTx" presStyleIdx="1" presStyleCnt="4">
        <dgm:presLayoutVars>
          <dgm:chMax val="0"/>
          <dgm:chPref val="0"/>
        </dgm:presLayoutVars>
      </dgm:prSet>
      <dgm:spPr/>
    </dgm:pt>
    <dgm:pt modelId="{4FCB5662-802B-4949-9206-2B601CA17445}" type="pres">
      <dgm:prSet presAssocID="{E6137F3A-AB0B-4090-8C21-189959DD35FA}" presName="sibTrans" presStyleCnt="0"/>
      <dgm:spPr/>
    </dgm:pt>
    <dgm:pt modelId="{249234D1-B78F-4DEE-84D9-811387A83863}" type="pres">
      <dgm:prSet presAssocID="{BF62B498-007B-4292-BB81-CE2FCDDC18A4}" presName="compNode" presStyleCnt="0"/>
      <dgm:spPr/>
    </dgm:pt>
    <dgm:pt modelId="{5C03AFE0-6CA3-4B23-B973-7CC15416C5AD}" type="pres">
      <dgm:prSet presAssocID="{BF62B498-007B-4292-BB81-CE2FCDDC18A4}" presName="bgRect" presStyleLbl="bgShp" presStyleIdx="2" presStyleCnt="4"/>
      <dgm:spPr/>
    </dgm:pt>
    <dgm:pt modelId="{86424585-09E3-4D05-925E-F7F353FE1FED}" type="pres">
      <dgm:prSet presAssocID="{BF62B498-007B-4292-BB81-CE2FCDDC18A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B534C125-1F86-4C03-8400-94496F5ED2EB}" type="pres">
      <dgm:prSet presAssocID="{BF62B498-007B-4292-BB81-CE2FCDDC18A4}" presName="spaceRect" presStyleCnt="0"/>
      <dgm:spPr/>
    </dgm:pt>
    <dgm:pt modelId="{62FB6D90-9077-4DA7-B2A9-4B67EA981EE5}" type="pres">
      <dgm:prSet presAssocID="{BF62B498-007B-4292-BB81-CE2FCDDC18A4}" presName="parTx" presStyleLbl="revTx" presStyleIdx="2" presStyleCnt="4">
        <dgm:presLayoutVars>
          <dgm:chMax val="0"/>
          <dgm:chPref val="0"/>
        </dgm:presLayoutVars>
      </dgm:prSet>
      <dgm:spPr/>
    </dgm:pt>
    <dgm:pt modelId="{CB350F00-BB20-41F9-8897-41A15BDC6F9D}" type="pres">
      <dgm:prSet presAssocID="{45C525E0-1FAC-4929-9F4A-922526B31B33}" presName="sibTrans" presStyleCnt="0"/>
      <dgm:spPr/>
    </dgm:pt>
    <dgm:pt modelId="{B0C28E80-53DA-4785-AAA5-99E2DAC8A3AB}" type="pres">
      <dgm:prSet presAssocID="{7200F5F9-C4E6-4C8B-A848-0E1DE39871B5}" presName="compNode" presStyleCnt="0"/>
      <dgm:spPr/>
    </dgm:pt>
    <dgm:pt modelId="{58BCA410-2335-424A-A5CF-71157791A3FA}" type="pres">
      <dgm:prSet presAssocID="{7200F5F9-C4E6-4C8B-A848-0E1DE39871B5}" presName="bgRect" presStyleLbl="bgShp" presStyleIdx="3" presStyleCnt="4"/>
      <dgm:spPr/>
    </dgm:pt>
    <dgm:pt modelId="{DAB559A9-9262-4B0D-AA79-3D32DD565038}" type="pres">
      <dgm:prSet presAssocID="{7200F5F9-C4E6-4C8B-A848-0E1DE39871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058E6BBE-FD35-4972-80AF-65E4412D4096}" type="pres">
      <dgm:prSet presAssocID="{7200F5F9-C4E6-4C8B-A848-0E1DE39871B5}" presName="spaceRect" presStyleCnt="0"/>
      <dgm:spPr/>
    </dgm:pt>
    <dgm:pt modelId="{4ACC9D42-0888-4E54-92EF-A5009151DE34}" type="pres">
      <dgm:prSet presAssocID="{7200F5F9-C4E6-4C8B-A848-0E1DE39871B5}" presName="parTx" presStyleLbl="revTx" presStyleIdx="3" presStyleCnt="4">
        <dgm:presLayoutVars>
          <dgm:chMax val="0"/>
          <dgm:chPref val="0"/>
        </dgm:presLayoutVars>
      </dgm:prSet>
      <dgm:spPr/>
    </dgm:pt>
  </dgm:ptLst>
  <dgm:cxnLst>
    <dgm:cxn modelId="{4CA14502-B879-4288-A84A-0693D0CB45A1}" srcId="{85DDF3C9-3759-42D1-949D-984B39F6E8BC}" destId="{F197123F-6C0C-4E3C-81A5-7C4446EC8F55}" srcOrd="1" destOrd="0" parTransId="{28DAA017-09A5-465D-8C85-24E869CD1BEF}" sibTransId="{E6137F3A-AB0B-4090-8C21-189959DD35FA}"/>
    <dgm:cxn modelId="{E0233715-C0AB-4481-B00D-A69D8BFF1DC1}" type="presOf" srcId="{E6347690-4919-450D-ABCF-F6C7F2919ECD}" destId="{891E04D5-6486-40AD-91C0-0D3C1C2E7F85}" srcOrd="0" destOrd="0" presId="urn:microsoft.com/office/officeart/2018/2/layout/IconVerticalSolidList"/>
    <dgm:cxn modelId="{D664BA9C-0FE0-4BD2-9F93-66DA8B324F19}" type="presOf" srcId="{BF62B498-007B-4292-BB81-CE2FCDDC18A4}" destId="{62FB6D90-9077-4DA7-B2A9-4B67EA981EE5}" srcOrd="0" destOrd="0" presId="urn:microsoft.com/office/officeart/2018/2/layout/IconVerticalSolidList"/>
    <dgm:cxn modelId="{DA302DB4-0837-4AC3-B710-ADC1BEE92A29}" srcId="{85DDF3C9-3759-42D1-949D-984B39F6E8BC}" destId="{E6347690-4919-450D-ABCF-F6C7F2919ECD}" srcOrd="0" destOrd="0" parTransId="{45238FEF-EB09-49C3-95B3-44EC26E94376}" sibTransId="{9C7FC172-1886-4979-A632-53C3845E6082}"/>
    <dgm:cxn modelId="{E42BBCC0-DBFC-4AEF-BC0E-520C5593E045}" type="presOf" srcId="{85DDF3C9-3759-42D1-949D-984B39F6E8BC}" destId="{E7CA943A-E87C-469A-85CF-E9429071A4A3}" srcOrd="0" destOrd="0" presId="urn:microsoft.com/office/officeart/2018/2/layout/IconVerticalSolidList"/>
    <dgm:cxn modelId="{F275DBC6-9E5B-459A-A5F0-79470645718C}" type="presOf" srcId="{7200F5F9-C4E6-4C8B-A848-0E1DE39871B5}" destId="{4ACC9D42-0888-4E54-92EF-A5009151DE34}" srcOrd="0" destOrd="0" presId="urn:microsoft.com/office/officeart/2018/2/layout/IconVerticalSolidList"/>
    <dgm:cxn modelId="{533BF8C6-8465-4523-B4BF-7FD5BA0E6775}" srcId="{85DDF3C9-3759-42D1-949D-984B39F6E8BC}" destId="{BF62B498-007B-4292-BB81-CE2FCDDC18A4}" srcOrd="2" destOrd="0" parTransId="{FD60EDDC-8BE2-49DD-8EDE-B0687C164BAC}" sibTransId="{45C525E0-1FAC-4929-9F4A-922526B31B33}"/>
    <dgm:cxn modelId="{AF1649CB-0983-492B-BEB6-ABCA65C96676}" srcId="{85DDF3C9-3759-42D1-949D-984B39F6E8BC}" destId="{7200F5F9-C4E6-4C8B-A848-0E1DE39871B5}" srcOrd="3" destOrd="0" parTransId="{E31A2218-73ED-4901-9C77-C67E577160D1}" sibTransId="{A22520E0-CFDB-4C2C-9A39-0106F86FE273}"/>
    <dgm:cxn modelId="{F50134F0-B352-4D0B-A04C-FA71E3CAB972}" type="presOf" srcId="{F197123F-6C0C-4E3C-81A5-7C4446EC8F55}" destId="{F64FD27F-4EF7-4154-8A80-E4D702A81CC3}" srcOrd="0" destOrd="0" presId="urn:microsoft.com/office/officeart/2018/2/layout/IconVerticalSolidList"/>
    <dgm:cxn modelId="{558C3769-21AA-4589-8A8D-CC7B2B48EF04}" type="presParOf" srcId="{E7CA943A-E87C-469A-85CF-E9429071A4A3}" destId="{58C63349-2D8E-4A2A-83E3-3352633385F8}" srcOrd="0" destOrd="0" presId="urn:microsoft.com/office/officeart/2018/2/layout/IconVerticalSolidList"/>
    <dgm:cxn modelId="{9FB81615-CD5B-496D-92AD-D097BC3DE07A}" type="presParOf" srcId="{58C63349-2D8E-4A2A-83E3-3352633385F8}" destId="{9CAE88FC-9BCF-44F4-84DE-C46C5FE5D873}" srcOrd="0" destOrd="0" presId="urn:microsoft.com/office/officeart/2018/2/layout/IconVerticalSolidList"/>
    <dgm:cxn modelId="{B7FC33D0-912E-49C1-82C2-A95687E19E9C}" type="presParOf" srcId="{58C63349-2D8E-4A2A-83E3-3352633385F8}" destId="{417450E3-CFCB-4391-A905-FCC9961CB52E}" srcOrd="1" destOrd="0" presId="urn:microsoft.com/office/officeart/2018/2/layout/IconVerticalSolidList"/>
    <dgm:cxn modelId="{8614AAC3-B14C-4D98-8F2E-791AD254BE50}" type="presParOf" srcId="{58C63349-2D8E-4A2A-83E3-3352633385F8}" destId="{21EA03E4-B422-4272-A5D2-3B8AA9FCA084}" srcOrd="2" destOrd="0" presId="urn:microsoft.com/office/officeart/2018/2/layout/IconVerticalSolidList"/>
    <dgm:cxn modelId="{91699E8A-8189-40C7-9D96-7AEAD42D680C}" type="presParOf" srcId="{58C63349-2D8E-4A2A-83E3-3352633385F8}" destId="{891E04D5-6486-40AD-91C0-0D3C1C2E7F85}" srcOrd="3" destOrd="0" presId="urn:microsoft.com/office/officeart/2018/2/layout/IconVerticalSolidList"/>
    <dgm:cxn modelId="{F9714F02-5BEE-4650-B13A-81519A9E816E}" type="presParOf" srcId="{E7CA943A-E87C-469A-85CF-E9429071A4A3}" destId="{A4C98F40-0277-49E2-9C09-C2CAC9961E48}" srcOrd="1" destOrd="0" presId="urn:microsoft.com/office/officeart/2018/2/layout/IconVerticalSolidList"/>
    <dgm:cxn modelId="{A5B6C274-D74B-4F41-90B6-87CDA8B02881}" type="presParOf" srcId="{E7CA943A-E87C-469A-85CF-E9429071A4A3}" destId="{CF46EA3C-992E-4431-A181-70E835513827}" srcOrd="2" destOrd="0" presId="urn:microsoft.com/office/officeart/2018/2/layout/IconVerticalSolidList"/>
    <dgm:cxn modelId="{52881A80-2504-4290-934C-8A1C51B27477}" type="presParOf" srcId="{CF46EA3C-992E-4431-A181-70E835513827}" destId="{DECE0CA6-337B-42B4-81D1-9637B027770B}" srcOrd="0" destOrd="0" presId="urn:microsoft.com/office/officeart/2018/2/layout/IconVerticalSolidList"/>
    <dgm:cxn modelId="{D27C9D75-9132-4347-8C98-232E4E27EC6B}" type="presParOf" srcId="{CF46EA3C-992E-4431-A181-70E835513827}" destId="{A0EAC040-FD7F-4BAE-ABD7-4A7B525D95F6}" srcOrd="1" destOrd="0" presId="urn:microsoft.com/office/officeart/2018/2/layout/IconVerticalSolidList"/>
    <dgm:cxn modelId="{58C59B40-97CA-40AF-9C9B-05D1BA2CE2D2}" type="presParOf" srcId="{CF46EA3C-992E-4431-A181-70E835513827}" destId="{FA023371-72F3-43B0-A59B-0022B0AAAC05}" srcOrd="2" destOrd="0" presId="urn:microsoft.com/office/officeart/2018/2/layout/IconVerticalSolidList"/>
    <dgm:cxn modelId="{790F8AC3-29D9-42C4-BF6E-C81FE5171786}" type="presParOf" srcId="{CF46EA3C-992E-4431-A181-70E835513827}" destId="{F64FD27F-4EF7-4154-8A80-E4D702A81CC3}" srcOrd="3" destOrd="0" presId="urn:microsoft.com/office/officeart/2018/2/layout/IconVerticalSolidList"/>
    <dgm:cxn modelId="{89F9FE62-43A9-4AC5-8EAF-AF3D856F8F45}" type="presParOf" srcId="{E7CA943A-E87C-469A-85CF-E9429071A4A3}" destId="{4FCB5662-802B-4949-9206-2B601CA17445}" srcOrd="3" destOrd="0" presId="urn:microsoft.com/office/officeart/2018/2/layout/IconVerticalSolidList"/>
    <dgm:cxn modelId="{FC1F4311-735D-43A7-B92E-285413429D2C}" type="presParOf" srcId="{E7CA943A-E87C-469A-85CF-E9429071A4A3}" destId="{249234D1-B78F-4DEE-84D9-811387A83863}" srcOrd="4" destOrd="0" presId="urn:microsoft.com/office/officeart/2018/2/layout/IconVerticalSolidList"/>
    <dgm:cxn modelId="{8FA74B47-BFB4-41B5-9FBD-D1421CBCABC5}" type="presParOf" srcId="{249234D1-B78F-4DEE-84D9-811387A83863}" destId="{5C03AFE0-6CA3-4B23-B973-7CC15416C5AD}" srcOrd="0" destOrd="0" presId="urn:microsoft.com/office/officeart/2018/2/layout/IconVerticalSolidList"/>
    <dgm:cxn modelId="{D2A6C39D-335F-49FB-8388-BC32587B9F93}" type="presParOf" srcId="{249234D1-B78F-4DEE-84D9-811387A83863}" destId="{86424585-09E3-4D05-925E-F7F353FE1FED}" srcOrd="1" destOrd="0" presId="urn:microsoft.com/office/officeart/2018/2/layout/IconVerticalSolidList"/>
    <dgm:cxn modelId="{A8F9586B-F341-4F2E-8910-93F56F8DDCB9}" type="presParOf" srcId="{249234D1-B78F-4DEE-84D9-811387A83863}" destId="{B534C125-1F86-4C03-8400-94496F5ED2EB}" srcOrd="2" destOrd="0" presId="urn:microsoft.com/office/officeart/2018/2/layout/IconVerticalSolidList"/>
    <dgm:cxn modelId="{F105FD78-34A6-4DD2-9BBA-F939E6231C35}" type="presParOf" srcId="{249234D1-B78F-4DEE-84D9-811387A83863}" destId="{62FB6D90-9077-4DA7-B2A9-4B67EA981EE5}" srcOrd="3" destOrd="0" presId="urn:microsoft.com/office/officeart/2018/2/layout/IconVerticalSolidList"/>
    <dgm:cxn modelId="{7754B1BB-CB6B-495D-9797-80E32A95F05C}" type="presParOf" srcId="{E7CA943A-E87C-469A-85CF-E9429071A4A3}" destId="{CB350F00-BB20-41F9-8897-41A15BDC6F9D}" srcOrd="5" destOrd="0" presId="urn:microsoft.com/office/officeart/2018/2/layout/IconVerticalSolidList"/>
    <dgm:cxn modelId="{7F99C58A-866E-45D2-9516-334B8B488C72}" type="presParOf" srcId="{E7CA943A-E87C-469A-85CF-E9429071A4A3}" destId="{B0C28E80-53DA-4785-AAA5-99E2DAC8A3AB}" srcOrd="6" destOrd="0" presId="urn:microsoft.com/office/officeart/2018/2/layout/IconVerticalSolidList"/>
    <dgm:cxn modelId="{3AE43653-1A43-4BFE-8928-E9A43D6012D8}" type="presParOf" srcId="{B0C28E80-53DA-4785-AAA5-99E2DAC8A3AB}" destId="{58BCA410-2335-424A-A5CF-71157791A3FA}" srcOrd="0" destOrd="0" presId="urn:microsoft.com/office/officeart/2018/2/layout/IconVerticalSolidList"/>
    <dgm:cxn modelId="{BC89C4A4-FF92-4AA4-8707-3FBB8A2C16AF}" type="presParOf" srcId="{B0C28E80-53DA-4785-AAA5-99E2DAC8A3AB}" destId="{DAB559A9-9262-4B0D-AA79-3D32DD565038}" srcOrd="1" destOrd="0" presId="urn:microsoft.com/office/officeart/2018/2/layout/IconVerticalSolidList"/>
    <dgm:cxn modelId="{9926A3A6-0CA8-4C13-BDEC-FCBC2B9B40E7}" type="presParOf" srcId="{B0C28E80-53DA-4785-AAA5-99E2DAC8A3AB}" destId="{058E6BBE-FD35-4972-80AF-65E4412D4096}" srcOrd="2" destOrd="0" presId="urn:microsoft.com/office/officeart/2018/2/layout/IconVerticalSolidList"/>
    <dgm:cxn modelId="{48C0CC8B-58DA-4F68-952A-DE1FCB5CCDB1}" type="presParOf" srcId="{B0C28E80-53DA-4785-AAA5-99E2DAC8A3AB}" destId="{4ACC9D42-0888-4E54-92EF-A5009151DE3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E7563-61F9-47BB-924A-BC3C96184CDD}">
      <dsp:nvSpPr>
        <dsp:cNvPr id="0" name=""/>
        <dsp:cNvSpPr/>
      </dsp:nvSpPr>
      <dsp:spPr>
        <a:xfrm>
          <a:off x="0" y="0"/>
          <a:ext cx="538665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B56EDC-08D5-4175-98C2-9E56DF49AE44}">
      <dsp:nvSpPr>
        <dsp:cNvPr id="0" name=""/>
        <dsp:cNvSpPr/>
      </dsp:nvSpPr>
      <dsp:spPr>
        <a:xfrm>
          <a:off x="0" y="0"/>
          <a:ext cx="5386654" cy="100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100000"/>
            </a:lnSpc>
            <a:spcBef>
              <a:spcPct val="0"/>
            </a:spcBef>
            <a:spcAft>
              <a:spcPct val="35000"/>
            </a:spcAft>
            <a:buNone/>
          </a:pPr>
          <a:r>
            <a:rPr lang="en-US" sz="1800" kern="1200" dirty="0"/>
            <a:t>Class imbalance is a major problem in classification tasks. </a:t>
          </a:r>
        </a:p>
      </dsp:txBody>
      <dsp:txXfrm>
        <a:off x="0" y="0"/>
        <a:ext cx="5386654" cy="1002582"/>
      </dsp:txXfrm>
    </dsp:sp>
    <dsp:sp modelId="{1106E615-C17B-4A14-8AEF-BE52571B7888}">
      <dsp:nvSpPr>
        <dsp:cNvPr id="0" name=""/>
        <dsp:cNvSpPr/>
      </dsp:nvSpPr>
      <dsp:spPr>
        <a:xfrm>
          <a:off x="0" y="1002582"/>
          <a:ext cx="538665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A6DC8F-7975-4128-9E82-7D937266590E}">
      <dsp:nvSpPr>
        <dsp:cNvPr id="0" name=""/>
        <dsp:cNvSpPr/>
      </dsp:nvSpPr>
      <dsp:spPr>
        <a:xfrm>
          <a:off x="0" y="1002582"/>
          <a:ext cx="5386654" cy="100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100000"/>
            </a:lnSpc>
            <a:spcBef>
              <a:spcPct val="0"/>
            </a:spcBef>
            <a:spcAft>
              <a:spcPct val="35000"/>
            </a:spcAft>
            <a:buNone/>
          </a:pPr>
          <a:r>
            <a:rPr lang="en-US" sz="1800" kern="1200" dirty="0"/>
            <a:t>When there is an unequal distribution of samples in different classes, traditional classification algorithms gets biased towards the majority class.</a:t>
          </a:r>
        </a:p>
      </dsp:txBody>
      <dsp:txXfrm>
        <a:off x="0" y="1002582"/>
        <a:ext cx="5386654" cy="1002582"/>
      </dsp:txXfrm>
    </dsp:sp>
    <dsp:sp modelId="{3B412664-FC74-4C9B-9FDD-74B8997138A2}">
      <dsp:nvSpPr>
        <dsp:cNvPr id="0" name=""/>
        <dsp:cNvSpPr/>
      </dsp:nvSpPr>
      <dsp:spPr>
        <a:xfrm>
          <a:off x="0" y="2005164"/>
          <a:ext cx="538665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C42FEF-ECBA-4671-833B-5AAB2ED33CC4}">
      <dsp:nvSpPr>
        <dsp:cNvPr id="0" name=""/>
        <dsp:cNvSpPr/>
      </dsp:nvSpPr>
      <dsp:spPr>
        <a:xfrm>
          <a:off x="0" y="2005164"/>
          <a:ext cx="5386654" cy="100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100000"/>
            </a:lnSpc>
            <a:spcBef>
              <a:spcPct val="0"/>
            </a:spcBef>
            <a:spcAft>
              <a:spcPct val="35000"/>
            </a:spcAft>
            <a:buNone/>
          </a:pPr>
          <a:r>
            <a:rPr lang="en-US" sz="1800" kern="1200" dirty="0"/>
            <a:t>This results in a high accuracy in predicting majority class instances but very poor performance on the minority class.</a:t>
          </a:r>
        </a:p>
      </dsp:txBody>
      <dsp:txXfrm>
        <a:off x="0" y="2005164"/>
        <a:ext cx="5386654" cy="1002582"/>
      </dsp:txXfrm>
    </dsp:sp>
    <dsp:sp modelId="{F6CBCE87-0031-4D30-A919-5EBFEA93D597}">
      <dsp:nvSpPr>
        <dsp:cNvPr id="0" name=""/>
        <dsp:cNvSpPr/>
      </dsp:nvSpPr>
      <dsp:spPr>
        <a:xfrm>
          <a:off x="0" y="3007745"/>
          <a:ext cx="5386654"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5248DF-E98B-43E2-81AE-75C685B43524}">
      <dsp:nvSpPr>
        <dsp:cNvPr id="0" name=""/>
        <dsp:cNvSpPr/>
      </dsp:nvSpPr>
      <dsp:spPr>
        <a:xfrm>
          <a:off x="0" y="3007745"/>
          <a:ext cx="5386654" cy="100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100000"/>
            </a:lnSpc>
            <a:spcBef>
              <a:spcPct val="0"/>
            </a:spcBef>
            <a:spcAft>
              <a:spcPct val="35000"/>
            </a:spcAft>
            <a:buNone/>
          </a:pPr>
          <a:r>
            <a:rPr lang="en-US" sz="1800" kern="1200" dirty="0"/>
            <a:t>The problem is severe as the minority class usually represents the critical cases e.g., positive cases in cancer diagnosis</a:t>
          </a:r>
          <a:r>
            <a:rPr lang="en-US" sz="1600" kern="1200" dirty="0"/>
            <a:t>.</a:t>
          </a:r>
        </a:p>
      </dsp:txBody>
      <dsp:txXfrm>
        <a:off x="0" y="3007745"/>
        <a:ext cx="5386654" cy="10025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71508-1863-4FB6-9C02-2840C8CCE6E5}">
      <dsp:nvSpPr>
        <dsp:cNvPr id="0" name=""/>
        <dsp:cNvSpPr/>
      </dsp:nvSpPr>
      <dsp:spPr>
        <a:xfrm>
          <a:off x="0" y="531859"/>
          <a:ext cx="6666833" cy="20979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749808" rIns="517420" bIns="142240" numCol="1" spcCol="1270" anchor="t" anchorCtr="0">
          <a:noAutofit/>
        </a:bodyPr>
        <a:lstStyle/>
        <a:p>
          <a:pPr marL="228600" lvl="1" indent="-228600" algn="just" defTabSz="889000">
            <a:lnSpc>
              <a:spcPct val="90000"/>
            </a:lnSpc>
            <a:spcBef>
              <a:spcPct val="0"/>
            </a:spcBef>
            <a:spcAft>
              <a:spcPct val="15000"/>
            </a:spcAft>
            <a:buChar char="•"/>
          </a:pPr>
          <a:r>
            <a:rPr lang="en-US" sz="2000" kern="1200" dirty="0"/>
            <a:t>If the data is skewed, the bootstrap subsets would be even more skewed. </a:t>
          </a:r>
        </a:p>
        <a:p>
          <a:pPr marL="228600" lvl="1" indent="-228600" algn="just" defTabSz="889000">
            <a:lnSpc>
              <a:spcPct val="90000"/>
            </a:lnSpc>
            <a:spcBef>
              <a:spcPct val="0"/>
            </a:spcBef>
            <a:spcAft>
              <a:spcPct val="15000"/>
            </a:spcAft>
            <a:buChar char="•"/>
          </a:pPr>
          <a:r>
            <a:rPr lang="en-US" sz="2000" kern="1200" dirty="0"/>
            <a:t>Some subsets might lack minority-class samples entirely.</a:t>
          </a:r>
        </a:p>
      </dsp:txBody>
      <dsp:txXfrm>
        <a:off x="0" y="531859"/>
        <a:ext cx="6666833" cy="2097900"/>
      </dsp:txXfrm>
    </dsp:sp>
    <dsp:sp modelId="{7A94B8FF-0974-428B-94E5-065285AB05F0}">
      <dsp:nvSpPr>
        <dsp:cNvPr id="0" name=""/>
        <dsp:cNvSpPr/>
      </dsp:nvSpPr>
      <dsp:spPr>
        <a:xfrm>
          <a:off x="333341" y="499"/>
          <a:ext cx="4666783" cy="10627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600200">
            <a:lnSpc>
              <a:spcPct val="90000"/>
            </a:lnSpc>
            <a:spcBef>
              <a:spcPct val="0"/>
            </a:spcBef>
            <a:spcAft>
              <a:spcPct val="35000"/>
            </a:spcAft>
            <a:buNone/>
          </a:pPr>
          <a:r>
            <a:rPr lang="en-US" sz="3600" kern="1200"/>
            <a:t>Issue:  </a:t>
          </a:r>
        </a:p>
      </dsp:txBody>
      <dsp:txXfrm>
        <a:off x="385219" y="52377"/>
        <a:ext cx="4563027" cy="958964"/>
      </dsp:txXfrm>
    </dsp:sp>
    <dsp:sp modelId="{4455CAA5-15DF-49E5-8080-94816579578C}">
      <dsp:nvSpPr>
        <dsp:cNvPr id="0" name=""/>
        <dsp:cNvSpPr/>
      </dsp:nvSpPr>
      <dsp:spPr>
        <a:xfrm>
          <a:off x="0" y="3355520"/>
          <a:ext cx="6666833" cy="20979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749808" rIns="517420" bIns="142240" numCol="1" spcCol="1270" anchor="t" anchorCtr="0">
          <a:noAutofit/>
        </a:bodyPr>
        <a:lstStyle/>
        <a:p>
          <a:pPr marL="228600" lvl="1" indent="-228600" algn="just" defTabSz="889000">
            <a:lnSpc>
              <a:spcPct val="90000"/>
            </a:lnSpc>
            <a:spcBef>
              <a:spcPct val="0"/>
            </a:spcBef>
            <a:spcAft>
              <a:spcPct val="15000"/>
            </a:spcAft>
            <a:buChar char="•"/>
          </a:pPr>
          <a:r>
            <a:rPr lang="en-US" sz="2000" kern="1200" dirty="0"/>
            <a:t>Include all minority-class samples in each bootstrap subset.</a:t>
          </a:r>
        </a:p>
        <a:p>
          <a:pPr marL="228600" lvl="1" indent="-228600" algn="just" defTabSz="889000">
            <a:lnSpc>
              <a:spcPct val="90000"/>
            </a:lnSpc>
            <a:spcBef>
              <a:spcPct val="0"/>
            </a:spcBef>
            <a:spcAft>
              <a:spcPct val="15000"/>
            </a:spcAft>
            <a:buChar char="•"/>
          </a:pPr>
          <a:r>
            <a:rPr lang="en-US" sz="2000" kern="1200" dirty="0"/>
            <a:t>Majority-class samples are then added with replacement.</a:t>
          </a:r>
        </a:p>
      </dsp:txBody>
      <dsp:txXfrm>
        <a:off x="0" y="3355520"/>
        <a:ext cx="6666833" cy="2097900"/>
      </dsp:txXfrm>
    </dsp:sp>
    <dsp:sp modelId="{FBBBA1CA-4670-48C3-A6E2-2AC9D9848EA9}">
      <dsp:nvSpPr>
        <dsp:cNvPr id="0" name=""/>
        <dsp:cNvSpPr/>
      </dsp:nvSpPr>
      <dsp:spPr>
        <a:xfrm>
          <a:off x="333341" y="2824160"/>
          <a:ext cx="4666783" cy="106272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600200">
            <a:lnSpc>
              <a:spcPct val="90000"/>
            </a:lnSpc>
            <a:spcBef>
              <a:spcPct val="0"/>
            </a:spcBef>
            <a:spcAft>
              <a:spcPct val="35000"/>
            </a:spcAft>
            <a:buNone/>
          </a:pPr>
          <a:r>
            <a:rPr lang="en-US" sz="3600" kern="1200"/>
            <a:t>Solution:</a:t>
          </a:r>
        </a:p>
      </dsp:txBody>
      <dsp:txXfrm>
        <a:off x="385219" y="2876038"/>
        <a:ext cx="4563027" cy="9589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05089-3C55-40E2-985D-C5F04716A121}">
      <dsp:nvSpPr>
        <dsp:cNvPr id="0" name=""/>
        <dsp:cNvSpPr/>
      </dsp:nvSpPr>
      <dsp:spPr>
        <a:xfrm>
          <a:off x="0" y="0"/>
          <a:ext cx="9288654" cy="110682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Resultant data with binary classes can become quite imbalanced even if the original classes are even.</a:t>
          </a:r>
        </a:p>
      </dsp:txBody>
      <dsp:txXfrm>
        <a:off x="32418" y="32418"/>
        <a:ext cx="8094307" cy="1041985"/>
      </dsp:txXfrm>
    </dsp:sp>
    <dsp:sp modelId="{F7DC92C1-0D5D-46B4-B9A7-E78FCD5509E1}">
      <dsp:nvSpPr>
        <dsp:cNvPr id="0" name=""/>
        <dsp:cNvSpPr/>
      </dsp:nvSpPr>
      <dsp:spPr>
        <a:xfrm>
          <a:off x="819587" y="1291291"/>
          <a:ext cx="9288654" cy="110682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The problem becomes far more complicated when the data is imbalanced, which is more common in different applications.</a:t>
          </a:r>
        </a:p>
      </dsp:txBody>
      <dsp:txXfrm>
        <a:off x="852005" y="1323709"/>
        <a:ext cx="7684797" cy="1041985"/>
      </dsp:txXfrm>
    </dsp:sp>
    <dsp:sp modelId="{2BE5DB2C-C653-41C4-AAB7-D8BA311371DC}">
      <dsp:nvSpPr>
        <dsp:cNvPr id="0" name=""/>
        <dsp:cNvSpPr/>
      </dsp:nvSpPr>
      <dsp:spPr>
        <a:xfrm>
          <a:off x="1639174" y="2582583"/>
          <a:ext cx="9288654" cy="110682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Consequently, traditional approaches produce very poor performance on the rare classes.</a:t>
          </a:r>
        </a:p>
      </dsp:txBody>
      <dsp:txXfrm>
        <a:off x="1671592" y="2615001"/>
        <a:ext cx="7684797" cy="1041985"/>
      </dsp:txXfrm>
    </dsp:sp>
    <dsp:sp modelId="{B2BFF24F-B898-4F82-8F4F-35EFE18870F4}">
      <dsp:nvSpPr>
        <dsp:cNvPr id="0" name=""/>
        <dsp:cNvSpPr/>
      </dsp:nvSpPr>
      <dsp:spPr>
        <a:xfrm>
          <a:off x="8569220" y="839339"/>
          <a:ext cx="719433" cy="719433"/>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731092" y="839339"/>
        <a:ext cx="395689" cy="541373"/>
      </dsp:txXfrm>
    </dsp:sp>
    <dsp:sp modelId="{290EC800-C8FA-467F-A16A-280D9D2B021D}">
      <dsp:nvSpPr>
        <dsp:cNvPr id="0" name=""/>
        <dsp:cNvSpPr/>
      </dsp:nvSpPr>
      <dsp:spPr>
        <a:xfrm>
          <a:off x="9388807" y="2123252"/>
          <a:ext cx="719433" cy="719433"/>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9550679" y="2123252"/>
        <a:ext cx="395689" cy="54137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DAF07-E327-4957-8CED-E6D9DC2DCB3C}">
      <dsp:nvSpPr>
        <dsp:cNvPr id="0" name=""/>
        <dsp:cNvSpPr/>
      </dsp:nvSpPr>
      <dsp:spPr>
        <a:xfrm>
          <a:off x="0" y="0"/>
          <a:ext cx="5304139" cy="121103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t>Traditional methods don’t take into consideration any of the data characteristics like class imbalance or overlapping.</a:t>
          </a:r>
        </a:p>
      </dsp:txBody>
      <dsp:txXfrm>
        <a:off x="35470" y="35470"/>
        <a:ext cx="3895009" cy="1140091"/>
      </dsp:txXfrm>
    </dsp:sp>
    <dsp:sp modelId="{230334B6-60EA-45A5-BF9A-935A43DED7E6}">
      <dsp:nvSpPr>
        <dsp:cNvPr id="0" name=""/>
        <dsp:cNvSpPr/>
      </dsp:nvSpPr>
      <dsp:spPr>
        <a:xfrm>
          <a:off x="444221" y="1431218"/>
          <a:ext cx="5304139" cy="121103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just" defTabSz="755650">
            <a:lnSpc>
              <a:spcPct val="90000"/>
            </a:lnSpc>
            <a:spcBef>
              <a:spcPct val="0"/>
            </a:spcBef>
            <a:spcAft>
              <a:spcPct val="35000"/>
            </a:spcAft>
            <a:buNone/>
          </a:pPr>
          <a:r>
            <a:rPr lang="en-US" sz="1700" kern="1200" dirty="0"/>
            <a:t>The proposed strategy is to perform classification in multiple stages using a hierarchical framework.</a:t>
          </a:r>
        </a:p>
      </dsp:txBody>
      <dsp:txXfrm>
        <a:off x="479691" y="1466688"/>
        <a:ext cx="4001807" cy="1140091"/>
      </dsp:txXfrm>
    </dsp:sp>
    <dsp:sp modelId="{BBD6AB31-5349-4883-93D7-A4B992D08685}">
      <dsp:nvSpPr>
        <dsp:cNvPr id="0" name=""/>
        <dsp:cNvSpPr/>
      </dsp:nvSpPr>
      <dsp:spPr>
        <a:xfrm>
          <a:off x="881813" y="2862437"/>
          <a:ext cx="5304139" cy="121103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Perform decomposition based on class imbalance or overlapping (minimize it)</a:t>
          </a:r>
        </a:p>
      </dsp:txBody>
      <dsp:txXfrm>
        <a:off x="917283" y="2897907"/>
        <a:ext cx="4008437" cy="1140091"/>
      </dsp:txXfrm>
    </dsp:sp>
    <dsp:sp modelId="{C2D0ED0B-F951-4F8F-A657-3B55F9EC3BDE}">
      <dsp:nvSpPr>
        <dsp:cNvPr id="0" name=""/>
        <dsp:cNvSpPr/>
      </dsp:nvSpPr>
      <dsp:spPr>
        <a:xfrm>
          <a:off x="1326034" y="4293656"/>
          <a:ext cx="5304139" cy="121103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Gradually move towards smaller value.</a:t>
          </a:r>
        </a:p>
      </dsp:txBody>
      <dsp:txXfrm>
        <a:off x="1361504" y="4329126"/>
        <a:ext cx="4001807" cy="1140091"/>
      </dsp:txXfrm>
    </dsp:sp>
    <dsp:sp modelId="{684C0950-9EE5-4127-9E52-B43E4E700967}">
      <dsp:nvSpPr>
        <dsp:cNvPr id="0" name=""/>
        <dsp:cNvSpPr/>
      </dsp:nvSpPr>
      <dsp:spPr>
        <a:xfrm>
          <a:off x="4516968" y="927539"/>
          <a:ext cx="787170" cy="787170"/>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694081" y="927539"/>
        <a:ext cx="432944" cy="592345"/>
      </dsp:txXfrm>
    </dsp:sp>
    <dsp:sp modelId="{8ED3E766-2CBD-48D4-9AF8-E2A38B055A25}">
      <dsp:nvSpPr>
        <dsp:cNvPr id="0" name=""/>
        <dsp:cNvSpPr/>
      </dsp:nvSpPr>
      <dsp:spPr>
        <a:xfrm>
          <a:off x="4961190" y="2358758"/>
          <a:ext cx="787170" cy="787170"/>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138303" y="2358758"/>
        <a:ext cx="432944" cy="592345"/>
      </dsp:txXfrm>
    </dsp:sp>
    <dsp:sp modelId="{3D1A3CB0-CDE5-4DA8-ABF1-E97E0DA27E5F}">
      <dsp:nvSpPr>
        <dsp:cNvPr id="0" name=""/>
        <dsp:cNvSpPr/>
      </dsp:nvSpPr>
      <dsp:spPr>
        <a:xfrm>
          <a:off x="5398781" y="3789977"/>
          <a:ext cx="787170" cy="787170"/>
        </a:xfrm>
        <a:prstGeom prst="downArrow">
          <a:avLst>
            <a:gd name="adj1" fmla="val 55000"/>
            <a:gd name="adj2" fmla="val 45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575894" y="3789977"/>
        <a:ext cx="432944" cy="59234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555E6-9461-4824-9D9B-FDE855B70E26}">
      <dsp:nvSpPr>
        <dsp:cNvPr id="0" name=""/>
        <dsp:cNvSpPr/>
      </dsp:nvSpPr>
      <dsp:spPr>
        <a:xfrm>
          <a:off x="0" y="9152"/>
          <a:ext cx="10927829" cy="4797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iCost</a:t>
          </a:r>
        </a:p>
      </dsp:txBody>
      <dsp:txXfrm>
        <a:off x="23417" y="32569"/>
        <a:ext cx="10880995" cy="432866"/>
      </dsp:txXfrm>
    </dsp:sp>
    <dsp:sp modelId="{0652CD99-4C54-4FEF-9ADD-3EE77E00487B}">
      <dsp:nvSpPr>
        <dsp:cNvPr id="0" name=""/>
        <dsp:cNvSpPr/>
      </dsp:nvSpPr>
      <dsp:spPr>
        <a:xfrm>
          <a:off x="0" y="488852"/>
          <a:ext cx="10927829"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959" tIns="25400" rIns="142240" bIns="25400" numCol="1" spcCol="1270" anchor="t" anchorCtr="0">
          <a:noAutofit/>
        </a:bodyPr>
        <a:lstStyle/>
        <a:p>
          <a:pPr marL="171450" lvl="1" indent="-171450" algn="just" defTabSz="711200">
            <a:lnSpc>
              <a:spcPct val="150000"/>
            </a:lnSpc>
            <a:spcBef>
              <a:spcPct val="0"/>
            </a:spcBef>
            <a:spcAft>
              <a:spcPct val="20000"/>
            </a:spcAft>
            <a:buChar char="•"/>
          </a:pPr>
          <a:r>
            <a:rPr lang="en-US" sz="1600" kern="1200"/>
            <a:t>Instance complexity was assessed based on nearest neighbors. There are other data complexity measures such as local sets that can be utilized as well.</a:t>
          </a:r>
        </a:p>
        <a:p>
          <a:pPr marL="171450" lvl="1" indent="-171450" algn="just" defTabSz="711200">
            <a:lnSpc>
              <a:spcPct val="150000"/>
            </a:lnSpc>
            <a:spcBef>
              <a:spcPct val="0"/>
            </a:spcBef>
            <a:spcAft>
              <a:spcPct val="20000"/>
            </a:spcAft>
            <a:buChar char="•"/>
          </a:pPr>
          <a:r>
            <a:rPr lang="en-US" sz="1600" kern="1200" dirty="0"/>
            <a:t>Outlier type instance category was not addressed separately. Since penalizing outliers is likely to increase overfitting, they should be tested with limited weights.</a:t>
          </a:r>
        </a:p>
      </dsp:txBody>
      <dsp:txXfrm>
        <a:off x="0" y="488852"/>
        <a:ext cx="10927829" cy="1573199"/>
      </dsp:txXfrm>
    </dsp:sp>
    <dsp:sp modelId="{9DE422F0-6BC0-41E4-B074-73FF88D47E6A}">
      <dsp:nvSpPr>
        <dsp:cNvPr id="0" name=""/>
        <dsp:cNvSpPr/>
      </dsp:nvSpPr>
      <dsp:spPr>
        <a:xfrm>
          <a:off x="0" y="2062052"/>
          <a:ext cx="10927829" cy="4797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UniSyn</a:t>
          </a:r>
        </a:p>
      </dsp:txBody>
      <dsp:txXfrm>
        <a:off x="23417" y="2085469"/>
        <a:ext cx="10880995" cy="432866"/>
      </dsp:txXfrm>
    </dsp:sp>
    <dsp:sp modelId="{58DDDC7C-4488-4D30-B55E-50876A4CB48D}">
      <dsp:nvSpPr>
        <dsp:cNvPr id="0" name=""/>
        <dsp:cNvSpPr/>
      </dsp:nvSpPr>
      <dsp:spPr>
        <a:xfrm>
          <a:off x="0" y="2541752"/>
          <a:ext cx="10927829"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959" tIns="25400" rIns="142240" bIns="25400" numCol="1" spcCol="1270" anchor="t" anchorCtr="0">
          <a:noAutofit/>
        </a:bodyPr>
        <a:lstStyle/>
        <a:p>
          <a:pPr marL="171450" lvl="1" indent="-171450" algn="just" defTabSz="711200">
            <a:lnSpc>
              <a:spcPct val="150000"/>
            </a:lnSpc>
            <a:spcBef>
              <a:spcPct val="0"/>
            </a:spcBef>
            <a:spcAft>
              <a:spcPct val="20000"/>
            </a:spcAft>
            <a:buChar char="•"/>
          </a:pPr>
          <a:r>
            <a:rPr lang="en-US" sz="1600" kern="1200" dirty="0"/>
            <a:t>When dealing with heavily imbalanced data with very few minority-class instances, SMOTE struggles to create representative samples. Given that ML algorithms are highly data-dependent, overcoming this representational bottleneck poses a significant challenge.</a:t>
          </a:r>
        </a:p>
      </dsp:txBody>
      <dsp:txXfrm>
        <a:off x="0" y="2541752"/>
        <a:ext cx="10927829" cy="11385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555E6-9461-4824-9D9B-FDE855B70E26}">
      <dsp:nvSpPr>
        <dsp:cNvPr id="0" name=""/>
        <dsp:cNvSpPr/>
      </dsp:nvSpPr>
      <dsp:spPr>
        <a:xfrm>
          <a:off x="0" y="76742"/>
          <a:ext cx="10927829" cy="5756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err="1"/>
            <a:t>iBRF</a:t>
          </a:r>
          <a:endParaRPr lang="en-US" sz="2400" kern="1200" dirty="0"/>
        </a:p>
      </dsp:txBody>
      <dsp:txXfrm>
        <a:off x="28100" y="104842"/>
        <a:ext cx="10871629" cy="519439"/>
      </dsp:txXfrm>
    </dsp:sp>
    <dsp:sp modelId="{0652CD99-4C54-4FEF-9ADD-3EE77E00487B}">
      <dsp:nvSpPr>
        <dsp:cNvPr id="0" name=""/>
        <dsp:cNvSpPr/>
      </dsp:nvSpPr>
      <dsp:spPr>
        <a:xfrm>
          <a:off x="0" y="652382"/>
          <a:ext cx="10927829"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959" tIns="30480" rIns="170688" bIns="30480" numCol="1" spcCol="1270" anchor="t" anchorCtr="0">
          <a:noAutofit/>
        </a:bodyPr>
        <a:lstStyle/>
        <a:p>
          <a:pPr marL="171450" lvl="1" indent="-171450" algn="just" defTabSz="844550">
            <a:lnSpc>
              <a:spcPct val="150000"/>
            </a:lnSpc>
            <a:spcBef>
              <a:spcPct val="0"/>
            </a:spcBef>
            <a:spcAft>
              <a:spcPct val="20000"/>
            </a:spcAft>
            <a:buChar char="•"/>
          </a:pPr>
          <a:r>
            <a:rPr lang="en-US" sz="1900" kern="1200" dirty="0"/>
            <a:t>Boosting framework can be utilized. </a:t>
          </a:r>
        </a:p>
        <a:p>
          <a:pPr marL="171450" lvl="1" indent="-171450" algn="just" defTabSz="844550">
            <a:lnSpc>
              <a:spcPct val="150000"/>
            </a:lnSpc>
            <a:spcBef>
              <a:spcPct val="0"/>
            </a:spcBef>
            <a:spcAft>
              <a:spcPct val="20000"/>
            </a:spcAft>
            <a:buChar char="•"/>
          </a:pPr>
          <a:r>
            <a:rPr lang="en-US" sz="1900" kern="1200" dirty="0"/>
            <a:t>Can be more time consuming in large datasets.</a:t>
          </a:r>
        </a:p>
      </dsp:txBody>
      <dsp:txXfrm>
        <a:off x="0" y="652382"/>
        <a:ext cx="10927829" cy="968760"/>
      </dsp:txXfrm>
    </dsp:sp>
    <dsp:sp modelId="{9DE422F0-6BC0-41E4-B074-73FF88D47E6A}">
      <dsp:nvSpPr>
        <dsp:cNvPr id="0" name=""/>
        <dsp:cNvSpPr/>
      </dsp:nvSpPr>
      <dsp:spPr>
        <a:xfrm>
          <a:off x="0" y="1621142"/>
          <a:ext cx="10927829" cy="57563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Multilevel Decomposition Framework</a:t>
          </a:r>
        </a:p>
      </dsp:txBody>
      <dsp:txXfrm>
        <a:off x="28100" y="1649242"/>
        <a:ext cx="10871629" cy="519439"/>
      </dsp:txXfrm>
    </dsp:sp>
    <dsp:sp modelId="{58DDDC7C-4488-4D30-B55E-50876A4CB48D}">
      <dsp:nvSpPr>
        <dsp:cNvPr id="0" name=""/>
        <dsp:cNvSpPr/>
      </dsp:nvSpPr>
      <dsp:spPr>
        <a:xfrm>
          <a:off x="0" y="2196782"/>
          <a:ext cx="10927829"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6959" tIns="30480" rIns="170688" bIns="30480" numCol="1" spcCol="1270" anchor="t" anchorCtr="0">
          <a:noAutofit/>
        </a:bodyPr>
        <a:lstStyle/>
        <a:p>
          <a:pPr marL="171450" lvl="1" indent="-171450" algn="just" defTabSz="844550">
            <a:lnSpc>
              <a:spcPct val="150000"/>
            </a:lnSpc>
            <a:spcBef>
              <a:spcPct val="0"/>
            </a:spcBef>
            <a:spcAft>
              <a:spcPct val="20000"/>
            </a:spcAft>
            <a:buChar char="•"/>
          </a:pPr>
          <a:r>
            <a:rPr lang="en-US" sz="1900" kern="1200" dirty="0"/>
            <a:t>The work is currently in progress. While initial observations demonstrated promising results, further modifications (such as decomposition based on class overlapping) in the framework is possible.  </a:t>
          </a:r>
        </a:p>
        <a:p>
          <a:pPr marL="171450" lvl="1" indent="-171450" algn="just" defTabSz="844550">
            <a:lnSpc>
              <a:spcPct val="150000"/>
            </a:lnSpc>
            <a:spcBef>
              <a:spcPct val="0"/>
            </a:spcBef>
            <a:spcAft>
              <a:spcPct val="20000"/>
            </a:spcAft>
            <a:buChar char="•"/>
          </a:pPr>
          <a:r>
            <a:rPr lang="en-US" sz="1900" kern="1200" dirty="0"/>
            <a:t>More computational time.</a:t>
          </a:r>
        </a:p>
      </dsp:txBody>
      <dsp:txXfrm>
        <a:off x="0" y="2196782"/>
        <a:ext cx="10927829" cy="1415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80B10-F2D4-4B7D-9E2F-99938731F3EC}">
      <dsp:nvSpPr>
        <dsp:cNvPr id="0" name=""/>
        <dsp:cNvSpPr/>
      </dsp:nvSpPr>
      <dsp:spPr>
        <a:xfrm>
          <a:off x="1088276" y="664258"/>
          <a:ext cx="867614" cy="7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B70819-353F-49DC-B22B-52BEAC4B8CFE}">
      <dsp:nvSpPr>
        <dsp:cNvPr id="0" name=""/>
        <dsp:cNvSpPr/>
      </dsp:nvSpPr>
      <dsp:spPr>
        <a:xfrm>
          <a:off x="2007948" y="591415"/>
          <a:ext cx="99775" cy="187404"/>
        </a:xfrm>
        <a:prstGeom prst="chevron">
          <a:avLst>
            <a:gd name="adj" fmla="val 9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20E0BB-2C59-4A35-B4C9-EA2B8CF03D13}">
      <dsp:nvSpPr>
        <dsp:cNvPr id="0" name=""/>
        <dsp:cNvSpPr/>
      </dsp:nvSpPr>
      <dsp:spPr>
        <a:xfrm>
          <a:off x="542056" y="226525"/>
          <a:ext cx="875537" cy="875537"/>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976" tIns="33976" rIns="33976" bIns="33976" numCol="1" spcCol="1270" anchor="ctr" anchorCtr="0">
          <a:noAutofit/>
        </a:bodyPr>
        <a:lstStyle/>
        <a:p>
          <a:pPr marL="0" lvl="0" indent="0" algn="ctr" defTabSz="1733550">
            <a:lnSpc>
              <a:spcPct val="90000"/>
            </a:lnSpc>
            <a:spcBef>
              <a:spcPct val="0"/>
            </a:spcBef>
            <a:spcAft>
              <a:spcPct val="35000"/>
            </a:spcAft>
            <a:buNone/>
          </a:pPr>
          <a:r>
            <a:rPr lang="en-US" sz="3900" kern="1200"/>
            <a:t>1</a:t>
          </a:r>
        </a:p>
      </dsp:txBody>
      <dsp:txXfrm>
        <a:off x="670275" y="354744"/>
        <a:ext cx="619099" cy="619099"/>
      </dsp:txXfrm>
    </dsp:sp>
    <dsp:sp modelId="{C92B5113-4FFC-4B1F-BC81-DA9556A97411}">
      <dsp:nvSpPr>
        <dsp:cNvPr id="0" name=""/>
        <dsp:cNvSpPr/>
      </dsp:nvSpPr>
      <dsp:spPr>
        <a:xfrm>
          <a:off x="3758" y="1267663"/>
          <a:ext cx="1993504" cy="3132675"/>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250" tIns="165100" rIns="157250" bIns="165100" numCol="1" spcCol="1270" anchor="t" anchorCtr="0">
          <a:noAutofit/>
        </a:bodyPr>
        <a:lstStyle/>
        <a:p>
          <a:pPr marL="0" lvl="0" indent="0" algn="l" defTabSz="622300">
            <a:lnSpc>
              <a:spcPct val="90000"/>
            </a:lnSpc>
            <a:spcBef>
              <a:spcPct val="0"/>
            </a:spcBef>
            <a:spcAft>
              <a:spcPct val="35000"/>
            </a:spcAft>
            <a:buNone/>
          </a:pPr>
          <a:r>
            <a:rPr lang="en-US" sz="1400" kern="1200" dirty="0"/>
            <a:t>While a plethora of approaches have been developed for imbalanced classification tasks, a very limited amount of research has been conducted to analyze the efficacy of the established techniques on a wide variety of imbalanced datasets. </a:t>
          </a:r>
        </a:p>
      </dsp:txBody>
      <dsp:txXfrm>
        <a:off x="3758" y="1666364"/>
        <a:ext cx="1993504" cy="2733974"/>
      </dsp:txXfrm>
    </dsp:sp>
    <dsp:sp modelId="{D93BD5AC-34D7-406C-B27A-E4DE2684AA1C}">
      <dsp:nvSpPr>
        <dsp:cNvPr id="0" name=""/>
        <dsp:cNvSpPr/>
      </dsp:nvSpPr>
      <dsp:spPr>
        <a:xfrm>
          <a:off x="2218763" y="664258"/>
          <a:ext cx="1940694" cy="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D37E21-944A-46DC-910C-C48C3AC3DE3B}">
      <dsp:nvSpPr>
        <dsp:cNvPr id="0" name=""/>
        <dsp:cNvSpPr/>
      </dsp:nvSpPr>
      <dsp:spPr>
        <a:xfrm>
          <a:off x="4211210" y="591414"/>
          <a:ext cx="99191" cy="187404"/>
        </a:xfrm>
        <a:prstGeom prst="chevron">
          <a:avLst>
            <a:gd name="adj" fmla="val 9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F848F3-F945-41B8-B8D7-E82E78861128}">
      <dsp:nvSpPr>
        <dsp:cNvPr id="0" name=""/>
        <dsp:cNvSpPr/>
      </dsp:nvSpPr>
      <dsp:spPr>
        <a:xfrm>
          <a:off x="2751342" y="226525"/>
          <a:ext cx="875537" cy="875537"/>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976" tIns="33976" rIns="33976" bIns="33976" numCol="1" spcCol="1270" anchor="ctr" anchorCtr="0">
          <a:noAutofit/>
        </a:bodyPr>
        <a:lstStyle/>
        <a:p>
          <a:pPr marL="0" lvl="0" indent="0" algn="ctr" defTabSz="1733550">
            <a:lnSpc>
              <a:spcPct val="90000"/>
            </a:lnSpc>
            <a:spcBef>
              <a:spcPct val="0"/>
            </a:spcBef>
            <a:spcAft>
              <a:spcPct val="35000"/>
            </a:spcAft>
            <a:buNone/>
          </a:pPr>
          <a:r>
            <a:rPr lang="en-US" sz="3900" kern="1200"/>
            <a:t>2</a:t>
          </a:r>
        </a:p>
      </dsp:txBody>
      <dsp:txXfrm>
        <a:off x="2879561" y="354744"/>
        <a:ext cx="619099" cy="619099"/>
      </dsp:txXfrm>
    </dsp:sp>
    <dsp:sp modelId="{198B8322-C116-4991-A781-4AFFBB69E5C0}">
      <dsp:nvSpPr>
        <dsp:cNvPr id="0" name=""/>
        <dsp:cNvSpPr/>
      </dsp:nvSpPr>
      <dsp:spPr>
        <a:xfrm>
          <a:off x="2218763" y="1267663"/>
          <a:ext cx="1940694" cy="3132675"/>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084" tIns="165100" rIns="153084" bIns="165100" numCol="1" spcCol="1270" anchor="t" anchorCtr="0">
          <a:noAutofit/>
        </a:bodyPr>
        <a:lstStyle/>
        <a:p>
          <a:pPr marL="0" lvl="0" indent="0" algn="l" defTabSz="666750">
            <a:lnSpc>
              <a:spcPct val="90000"/>
            </a:lnSpc>
            <a:spcBef>
              <a:spcPct val="0"/>
            </a:spcBef>
            <a:spcAft>
              <a:spcPct val="35000"/>
            </a:spcAft>
            <a:buNone/>
          </a:pPr>
          <a:r>
            <a:rPr lang="en-US" sz="1500" kern="1200" dirty="0"/>
            <a:t>Understanding the strengths and weak points of the techniques can guide the development of new, more robust approaches.</a:t>
          </a:r>
        </a:p>
      </dsp:txBody>
      <dsp:txXfrm>
        <a:off x="2218763" y="1655802"/>
        <a:ext cx="1940694" cy="2744536"/>
      </dsp:txXfrm>
    </dsp:sp>
    <dsp:sp modelId="{3D2461BA-9810-421C-9C78-F360453FCBD8}">
      <dsp:nvSpPr>
        <dsp:cNvPr id="0" name=""/>
        <dsp:cNvSpPr/>
      </dsp:nvSpPr>
      <dsp:spPr>
        <a:xfrm>
          <a:off x="4375091" y="664258"/>
          <a:ext cx="1940694" cy="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5736E8-32F2-4F47-B7FA-F1BB001D8BF2}">
      <dsp:nvSpPr>
        <dsp:cNvPr id="0" name=""/>
        <dsp:cNvSpPr/>
      </dsp:nvSpPr>
      <dsp:spPr>
        <a:xfrm>
          <a:off x="6367537" y="591414"/>
          <a:ext cx="99191" cy="187404"/>
        </a:xfrm>
        <a:prstGeom prst="chevron">
          <a:avLst>
            <a:gd name="adj" fmla="val 9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4578C9-9278-4CC7-9C15-98BE0A418C23}">
      <dsp:nvSpPr>
        <dsp:cNvPr id="0" name=""/>
        <dsp:cNvSpPr/>
      </dsp:nvSpPr>
      <dsp:spPr>
        <a:xfrm>
          <a:off x="4907669" y="226525"/>
          <a:ext cx="875537" cy="875537"/>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976" tIns="33976" rIns="33976" bIns="33976" numCol="1" spcCol="1270" anchor="ctr" anchorCtr="0">
          <a:noAutofit/>
        </a:bodyPr>
        <a:lstStyle/>
        <a:p>
          <a:pPr marL="0" lvl="0" indent="0" algn="ctr" defTabSz="1733550">
            <a:lnSpc>
              <a:spcPct val="90000"/>
            </a:lnSpc>
            <a:spcBef>
              <a:spcPct val="0"/>
            </a:spcBef>
            <a:spcAft>
              <a:spcPct val="35000"/>
            </a:spcAft>
            <a:buNone/>
          </a:pPr>
          <a:r>
            <a:rPr lang="en-US" sz="3900" kern="1200"/>
            <a:t>3</a:t>
          </a:r>
        </a:p>
      </dsp:txBody>
      <dsp:txXfrm>
        <a:off x="5035888" y="354744"/>
        <a:ext cx="619099" cy="619099"/>
      </dsp:txXfrm>
    </dsp:sp>
    <dsp:sp modelId="{B8A74213-693D-47E2-859E-11F23DE72F44}">
      <dsp:nvSpPr>
        <dsp:cNvPr id="0" name=""/>
        <dsp:cNvSpPr/>
      </dsp:nvSpPr>
      <dsp:spPr>
        <a:xfrm>
          <a:off x="4375091" y="1267663"/>
          <a:ext cx="1940694" cy="3132675"/>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084" tIns="165100" rIns="153084" bIns="165100" numCol="1" spcCol="1270" anchor="t" anchorCtr="0">
          <a:noAutofit/>
        </a:bodyPr>
        <a:lstStyle/>
        <a:p>
          <a:pPr marL="0" lvl="0" indent="0" algn="l" defTabSz="666750">
            <a:lnSpc>
              <a:spcPct val="90000"/>
            </a:lnSpc>
            <a:spcBef>
              <a:spcPct val="0"/>
            </a:spcBef>
            <a:spcAft>
              <a:spcPct val="35000"/>
            </a:spcAft>
            <a:buNone/>
          </a:pPr>
          <a:r>
            <a:rPr lang="en-US" sz="1500" kern="1200" dirty="0"/>
            <a:t>It has been observed during investigations that the popular approaches don’t work well in many imbalanced scenarios, particularly in highly imbalanced datasets. </a:t>
          </a:r>
        </a:p>
      </dsp:txBody>
      <dsp:txXfrm>
        <a:off x="4375091" y="1655802"/>
        <a:ext cx="1940694" cy="2744536"/>
      </dsp:txXfrm>
    </dsp:sp>
    <dsp:sp modelId="{C7975476-7C7B-45D3-B6D2-F6778D0E52B0}">
      <dsp:nvSpPr>
        <dsp:cNvPr id="0" name=""/>
        <dsp:cNvSpPr/>
      </dsp:nvSpPr>
      <dsp:spPr>
        <a:xfrm>
          <a:off x="6531418" y="664258"/>
          <a:ext cx="1940694" cy="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36D238-2960-4478-BC86-37457DC0F118}">
      <dsp:nvSpPr>
        <dsp:cNvPr id="0" name=""/>
        <dsp:cNvSpPr/>
      </dsp:nvSpPr>
      <dsp:spPr>
        <a:xfrm>
          <a:off x="8523865" y="591414"/>
          <a:ext cx="99191" cy="187404"/>
        </a:xfrm>
        <a:prstGeom prst="chevron">
          <a:avLst>
            <a:gd name="adj" fmla="val 9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533F49-59E8-46DB-831E-BAF43455A5A6}">
      <dsp:nvSpPr>
        <dsp:cNvPr id="0" name=""/>
        <dsp:cNvSpPr/>
      </dsp:nvSpPr>
      <dsp:spPr>
        <a:xfrm>
          <a:off x="7063997" y="226525"/>
          <a:ext cx="875537" cy="875537"/>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976" tIns="33976" rIns="33976" bIns="33976" numCol="1" spcCol="1270" anchor="ctr" anchorCtr="0">
          <a:noAutofit/>
        </a:bodyPr>
        <a:lstStyle/>
        <a:p>
          <a:pPr marL="0" lvl="0" indent="0" algn="ctr" defTabSz="1733550">
            <a:lnSpc>
              <a:spcPct val="90000"/>
            </a:lnSpc>
            <a:spcBef>
              <a:spcPct val="0"/>
            </a:spcBef>
            <a:spcAft>
              <a:spcPct val="35000"/>
            </a:spcAft>
            <a:buNone/>
          </a:pPr>
          <a:r>
            <a:rPr lang="en-US" sz="3900" kern="1200"/>
            <a:t>4</a:t>
          </a:r>
        </a:p>
      </dsp:txBody>
      <dsp:txXfrm>
        <a:off x="7192216" y="354744"/>
        <a:ext cx="619099" cy="619099"/>
      </dsp:txXfrm>
    </dsp:sp>
    <dsp:sp modelId="{B4B7FC8C-3977-42C6-805A-F5DA345BF07B}">
      <dsp:nvSpPr>
        <dsp:cNvPr id="0" name=""/>
        <dsp:cNvSpPr/>
      </dsp:nvSpPr>
      <dsp:spPr>
        <a:xfrm>
          <a:off x="6531418" y="1267663"/>
          <a:ext cx="1940694" cy="3132675"/>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084" tIns="165100" rIns="153084" bIns="165100" numCol="1" spcCol="1270" anchor="t" anchorCtr="0">
          <a:noAutofit/>
        </a:bodyPr>
        <a:lstStyle/>
        <a:p>
          <a:pPr marL="0" lvl="0" indent="0" algn="l" defTabSz="666750">
            <a:lnSpc>
              <a:spcPct val="90000"/>
            </a:lnSpc>
            <a:spcBef>
              <a:spcPct val="0"/>
            </a:spcBef>
            <a:spcAft>
              <a:spcPct val="35000"/>
            </a:spcAft>
            <a:buNone/>
          </a:pPr>
          <a:r>
            <a:rPr lang="en-US" sz="1500" kern="1200"/>
            <a:t>Developing new approaches that can overcome the limitations of the state-of-the-art techniques and provide well generalized performance is one of the primary goals of this thesis.</a:t>
          </a:r>
        </a:p>
      </dsp:txBody>
      <dsp:txXfrm>
        <a:off x="6531418" y="1655802"/>
        <a:ext cx="1940694" cy="2744536"/>
      </dsp:txXfrm>
    </dsp:sp>
    <dsp:sp modelId="{41A506E0-2F2E-4EB5-81D0-0964A1BB278F}">
      <dsp:nvSpPr>
        <dsp:cNvPr id="0" name=""/>
        <dsp:cNvSpPr/>
      </dsp:nvSpPr>
      <dsp:spPr>
        <a:xfrm>
          <a:off x="8687746" y="664258"/>
          <a:ext cx="970347" cy="7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885198-ECA7-483C-B299-74929F168507}">
      <dsp:nvSpPr>
        <dsp:cNvPr id="0" name=""/>
        <dsp:cNvSpPr/>
      </dsp:nvSpPr>
      <dsp:spPr>
        <a:xfrm>
          <a:off x="9220324" y="226525"/>
          <a:ext cx="875537" cy="875537"/>
        </a:xfrm>
        <a:prstGeom prst="ellips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976" tIns="33976" rIns="33976" bIns="33976" numCol="1" spcCol="1270" anchor="ctr" anchorCtr="0">
          <a:noAutofit/>
        </a:bodyPr>
        <a:lstStyle/>
        <a:p>
          <a:pPr marL="0" lvl="0" indent="0" algn="ctr" defTabSz="1733550">
            <a:lnSpc>
              <a:spcPct val="90000"/>
            </a:lnSpc>
            <a:spcBef>
              <a:spcPct val="0"/>
            </a:spcBef>
            <a:spcAft>
              <a:spcPct val="35000"/>
            </a:spcAft>
            <a:buNone/>
          </a:pPr>
          <a:r>
            <a:rPr lang="en-US" sz="3900" kern="1200"/>
            <a:t>5</a:t>
          </a:r>
        </a:p>
      </dsp:txBody>
      <dsp:txXfrm>
        <a:off x="9348543" y="354744"/>
        <a:ext cx="619099" cy="619099"/>
      </dsp:txXfrm>
    </dsp:sp>
    <dsp:sp modelId="{C7ED28FD-2682-41F6-B363-D4309E96DEA9}">
      <dsp:nvSpPr>
        <dsp:cNvPr id="0" name=""/>
        <dsp:cNvSpPr/>
      </dsp:nvSpPr>
      <dsp:spPr>
        <a:xfrm>
          <a:off x="8687746" y="1267663"/>
          <a:ext cx="1940694" cy="3132675"/>
        </a:xfrm>
        <a:prstGeom prst="upArrowCallout">
          <a:avLst>
            <a:gd name="adj1" fmla="val 50000"/>
            <a:gd name="adj2" fmla="val 20000"/>
            <a:gd name="adj3" fmla="val 20000"/>
            <a:gd name="adj4" fmla="val 10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084" tIns="165100" rIns="153084" bIns="165100" numCol="1" spcCol="1270" anchor="t" anchorCtr="0">
          <a:noAutofit/>
        </a:bodyPr>
        <a:lstStyle/>
        <a:p>
          <a:pPr marL="0" lvl="0" indent="0" algn="l" defTabSz="666750">
            <a:lnSpc>
              <a:spcPct val="90000"/>
            </a:lnSpc>
            <a:spcBef>
              <a:spcPct val="0"/>
            </a:spcBef>
            <a:spcAft>
              <a:spcPct val="35000"/>
            </a:spcAft>
            <a:buNone/>
          </a:pPr>
          <a:r>
            <a:rPr lang="en-US" sz="1500" kern="1200"/>
            <a:t>Most of the established techniques do not take into account all the data difficulty factors. Addressing these factors properly can improve prediction performance. </a:t>
          </a:r>
        </a:p>
      </dsp:txBody>
      <dsp:txXfrm>
        <a:off x="8687746" y="1655802"/>
        <a:ext cx="1940694" cy="2744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73903-5F4C-4CE7-B439-F7CC0B095129}">
      <dsp:nvSpPr>
        <dsp:cNvPr id="0" name=""/>
        <dsp:cNvSpPr/>
      </dsp:nvSpPr>
      <dsp:spPr>
        <a:xfrm>
          <a:off x="1045039" y="675985"/>
          <a:ext cx="834471"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46DC92-4881-4BC6-9BC1-8D55883BFF3C}">
      <dsp:nvSpPr>
        <dsp:cNvPr id="0" name=""/>
        <dsp:cNvSpPr/>
      </dsp:nvSpPr>
      <dsp:spPr>
        <a:xfrm>
          <a:off x="1929579" y="605374"/>
          <a:ext cx="95964" cy="181664"/>
        </a:xfrm>
        <a:prstGeom prst="chevron">
          <a:avLst>
            <a:gd name="adj" fmla="val 90000"/>
          </a:avLst>
        </a:prstGeom>
        <a:solidFill>
          <a:schemeClr val="accent2">
            <a:tint val="40000"/>
            <a:alpha val="90000"/>
            <a:hueOff val="-60659"/>
            <a:satOff val="-5382"/>
            <a:lumOff val="-55"/>
            <a:alphaOff val="0"/>
          </a:schemeClr>
        </a:solidFill>
        <a:ln w="12700" cap="flat" cmpd="sng" algn="ctr">
          <a:solidFill>
            <a:schemeClr val="accent2">
              <a:tint val="40000"/>
              <a:alpha val="90000"/>
              <a:hueOff val="-60659"/>
              <a:satOff val="-5382"/>
              <a:lumOff val="-55"/>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268FC5-6012-40F1-92C4-5BB88A77C82F}">
      <dsp:nvSpPr>
        <dsp:cNvPr id="0" name=""/>
        <dsp:cNvSpPr/>
      </dsp:nvSpPr>
      <dsp:spPr>
        <a:xfrm>
          <a:off x="518904" y="254196"/>
          <a:ext cx="843651" cy="843651"/>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42454" y="377746"/>
        <a:ext cx="596551" cy="596551"/>
      </dsp:txXfrm>
    </dsp:sp>
    <dsp:sp modelId="{B5776804-98B1-4EB5-B979-619D051C8D70}">
      <dsp:nvSpPr>
        <dsp:cNvPr id="0" name=""/>
        <dsp:cNvSpPr/>
      </dsp:nvSpPr>
      <dsp:spPr>
        <a:xfrm>
          <a:off x="1949" y="1263447"/>
          <a:ext cx="1877561" cy="3255525"/>
        </a:xfrm>
        <a:prstGeom prst="upArrowCallout">
          <a:avLst>
            <a:gd name="adj1" fmla="val 50000"/>
            <a:gd name="adj2" fmla="val 20000"/>
            <a:gd name="adj3" fmla="val 20000"/>
            <a:gd name="adj4" fmla="val 100000"/>
          </a:avLst>
        </a:prstGeom>
        <a:solidFill>
          <a:schemeClr val="accent2">
            <a:tint val="40000"/>
            <a:alpha val="90000"/>
            <a:hueOff val="-121318"/>
            <a:satOff val="-10764"/>
            <a:lumOff val="-110"/>
            <a:alphaOff val="0"/>
          </a:schemeClr>
        </a:solidFill>
        <a:ln w="12700" cap="flat" cmpd="sng" algn="ctr">
          <a:solidFill>
            <a:schemeClr val="accent2">
              <a:tint val="40000"/>
              <a:alpha val="90000"/>
              <a:hueOff val="-121318"/>
              <a:satOff val="-10764"/>
              <a:lumOff val="-11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104" tIns="165100" rIns="148104" bIns="165100" numCol="1" spcCol="1270" anchor="t" anchorCtr="0">
          <a:noAutofit/>
        </a:bodyPr>
        <a:lstStyle/>
        <a:p>
          <a:pPr marL="0" lvl="0" indent="0" algn="l" defTabSz="622300">
            <a:lnSpc>
              <a:spcPct val="90000"/>
            </a:lnSpc>
            <a:spcBef>
              <a:spcPct val="0"/>
            </a:spcBef>
            <a:spcAft>
              <a:spcPct val="35000"/>
            </a:spcAft>
            <a:buNone/>
          </a:pPr>
          <a:r>
            <a:rPr lang="en-US" sz="1400" kern="1200" dirty="0"/>
            <a:t>A detailed experimental study has been carried out on a wide range of imbalanced datasets to observe the performance of popular techniques used in imbalanced learning. Several major limitations of these approaches have been identified.</a:t>
          </a:r>
        </a:p>
      </dsp:txBody>
      <dsp:txXfrm>
        <a:off x="1949" y="1638959"/>
        <a:ext cx="1877561" cy="2880013"/>
      </dsp:txXfrm>
    </dsp:sp>
    <dsp:sp modelId="{C755E50E-A122-4AA6-907C-6671880C1BF9}">
      <dsp:nvSpPr>
        <dsp:cNvPr id="0" name=""/>
        <dsp:cNvSpPr/>
      </dsp:nvSpPr>
      <dsp:spPr>
        <a:xfrm>
          <a:off x="2088129" y="675985"/>
          <a:ext cx="1877561" cy="72"/>
        </a:xfrm>
        <a:prstGeom prst="rect">
          <a:avLst/>
        </a:prstGeom>
        <a:solidFill>
          <a:schemeClr val="accent2">
            <a:tint val="40000"/>
            <a:alpha val="90000"/>
            <a:hueOff val="-181977"/>
            <a:satOff val="-16146"/>
            <a:lumOff val="-165"/>
            <a:alphaOff val="0"/>
          </a:schemeClr>
        </a:solidFill>
        <a:ln w="12700" cap="flat" cmpd="sng" algn="ctr">
          <a:solidFill>
            <a:schemeClr val="accent2">
              <a:tint val="40000"/>
              <a:alpha val="90000"/>
              <a:hueOff val="-181977"/>
              <a:satOff val="-16146"/>
              <a:lumOff val="-1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BBCE13-BB19-42A2-BC16-03FE215470F0}">
      <dsp:nvSpPr>
        <dsp:cNvPr id="0" name=""/>
        <dsp:cNvSpPr/>
      </dsp:nvSpPr>
      <dsp:spPr>
        <a:xfrm>
          <a:off x="4015759" y="605373"/>
          <a:ext cx="95964" cy="181665"/>
        </a:xfrm>
        <a:prstGeom prst="chevron">
          <a:avLst>
            <a:gd name="adj" fmla="val 90000"/>
          </a:avLst>
        </a:prstGeom>
        <a:solidFill>
          <a:schemeClr val="accent2">
            <a:tint val="40000"/>
            <a:alpha val="90000"/>
            <a:hueOff val="-242636"/>
            <a:satOff val="-21527"/>
            <a:lumOff val="-220"/>
            <a:alphaOff val="0"/>
          </a:schemeClr>
        </a:solidFill>
        <a:ln w="12700" cap="flat" cmpd="sng" algn="ctr">
          <a:solidFill>
            <a:schemeClr val="accent2">
              <a:tint val="40000"/>
              <a:alpha val="90000"/>
              <a:hueOff val="-242636"/>
              <a:satOff val="-21527"/>
              <a:lumOff val="-22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780A7E-8960-483B-AA13-876B32B661A8}">
      <dsp:nvSpPr>
        <dsp:cNvPr id="0" name=""/>
        <dsp:cNvSpPr/>
      </dsp:nvSpPr>
      <dsp:spPr>
        <a:xfrm>
          <a:off x="2605084" y="254195"/>
          <a:ext cx="843651" cy="843651"/>
        </a:xfrm>
        <a:prstGeom prst="ellips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28634" y="377745"/>
        <a:ext cx="596551" cy="596551"/>
      </dsp:txXfrm>
    </dsp:sp>
    <dsp:sp modelId="{E1352200-1012-4433-9214-93D6C84F79BC}">
      <dsp:nvSpPr>
        <dsp:cNvPr id="0" name=""/>
        <dsp:cNvSpPr/>
      </dsp:nvSpPr>
      <dsp:spPr>
        <a:xfrm>
          <a:off x="2088129" y="1263447"/>
          <a:ext cx="1877561" cy="3255525"/>
        </a:xfrm>
        <a:prstGeom prst="upArrowCallout">
          <a:avLst>
            <a:gd name="adj1" fmla="val 50000"/>
            <a:gd name="adj2" fmla="val 20000"/>
            <a:gd name="adj3" fmla="val 20000"/>
            <a:gd name="adj4" fmla="val 100000"/>
          </a:avLst>
        </a:prstGeom>
        <a:solidFill>
          <a:schemeClr val="accent2">
            <a:tint val="40000"/>
            <a:alpha val="90000"/>
            <a:hueOff val="-303295"/>
            <a:satOff val="-26909"/>
            <a:lumOff val="-275"/>
            <a:alphaOff val="0"/>
          </a:schemeClr>
        </a:solidFill>
        <a:ln w="12700" cap="flat" cmpd="sng" algn="ctr">
          <a:solidFill>
            <a:schemeClr val="accent2">
              <a:tint val="40000"/>
              <a:alpha val="90000"/>
              <a:hueOff val="-303295"/>
              <a:satOff val="-26909"/>
              <a:lumOff val="-2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104" tIns="165100" rIns="148104" bIns="165100" numCol="1" spcCol="1270" anchor="t" anchorCtr="0">
          <a:noAutofit/>
        </a:bodyPr>
        <a:lstStyle/>
        <a:p>
          <a:pPr marL="0" lvl="0" indent="0" algn="l" defTabSz="622300">
            <a:lnSpc>
              <a:spcPct val="90000"/>
            </a:lnSpc>
            <a:spcBef>
              <a:spcPct val="0"/>
            </a:spcBef>
            <a:spcAft>
              <a:spcPct val="35000"/>
            </a:spcAft>
            <a:buNone/>
          </a:pPr>
          <a:r>
            <a:rPr lang="en-US" sz="1400" kern="1200" dirty="0"/>
            <a:t>A novel data resampling methodology has been proposed. This approach is aimed at minimizing the effect of the data difficulty factors while also addressing the limitations of the popular approaches.</a:t>
          </a:r>
        </a:p>
      </dsp:txBody>
      <dsp:txXfrm>
        <a:off x="2088129" y="1638959"/>
        <a:ext cx="1877561" cy="2880013"/>
      </dsp:txXfrm>
    </dsp:sp>
    <dsp:sp modelId="{78CE26AB-7816-4827-9E25-4D41AB9C993F}">
      <dsp:nvSpPr>
        <dsp:cNvPr id="0" name=""/>
        <dsp:cNvSpPr/>
      </dsp:nvSpPr>
      <dsp:spPr>
        <a:xfrm>
          <a:off x="4174308" y="675985"/>
          <a:ext cx="1877561" cy="72"/>
        </a:xfrm>
        <a:prstGeom prst="rect">
          <a:avLst/>
        </a:prstGeom>
        <a:solidFill>
          <a:schemeClr val="accent2">
            <a:tint val="40000"/>
            <a:alpha val="90000"/>
            <a:hueOff val="-363954"/>
            <a:satOff val="-32291"/>
            <a:lumOff val="-330"/>
            <a:alphaOff val="0"/>
          </a:schemeClr>
        </a:solidFill>
        <a:ln w="12700" cap="flat" cmpd="sng" algn="ctr">
          <a:solidFill>
            <a:schemeClr val="accent2">
              <a:tint val="40000"/>
              <a:alpha val="90000"/>
              <a:hueOff val="-363954"/>
              <a:satOff val="-32291"/>
              <a:lumOff val="-3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46EFA9-E68F-44CD-9275-F7E5184574EA}">
      <dsp:nvSpPr>
        <dsp:cNvPr id="0" name=""/>
        <dsp:cNvSpPr/>
      </dsp:nvSpPr>
      <dsp:spPr>
        <a:xfrm>
          <a:off x="6101939" y="605373"/>
          <a:ext cx="95964" cy="181665"/>
        </a:xfrm>
        <a:prstGeom prst="chevron">
          <a:avLst>
            <a:gd name="adj" fmla="val 90000"/>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03F85C-D92A-4023-9D0D-7831F9E03878}">
      <dsp:nvSpPr>
        <dsp:cNvPr id="0" name=""/>
        <dsp:cNvSpPr/>
      </dsp:nvSpPr>
      <dsp:spPr>
        <a:xfrm>
          <a:off x="4691264" y="254195"/>
          <a:ext cx="843651" cy="843651"/>
        </a:xfrm>
        <a:prstGeom prst="ellips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14814" y="377745"/>
        <a:ext cx="596551" cy="596551"/>
      </dsp:txXfrm>
    </dsp:sp>
    <dsp:sp modelId="{246DFE26-A81A-4E43-8F4D-D89B58CFFAF9}">
      <dsp:nvSpPr>
        <dsp:cNvPr id="0" name=""/>
        <dsp:cNvSpPr/>
      </dsp:nvSpPr>
      <dsp:spPr>
        <a:xfrm>
          <a:off x="4174308" y="1263447"/>
          <a:ext cx="1877561" cy="3255525"/>
        </a:xfrm>
        <a:prstGeom prst="upArrowCallout">
          <a:avLst>
            <a:gd name="adj1" fmla="val 50000"/>
            <a:gd name="adj2" fmla="val 20000"/>
            <a:gd name="adj3" fmla="val 20000"/>
            <a:gd name="adj4" fmla="val 100000"/>
          </a:avLst>
        </a:prstGeom>
        <a:solidFill>
          <a:schemeClr val="accent2">
            <a:tint val="40000"/>
            <a:alpha val="90000"/>
            <a:hueOff val="-485272"/>
            <a:satOff val="-43055"/>
            <a:lumOff val="-439"/>
            <a:alphaOff val="0"/>
          </a:schemeClr>
        </a:solidFill>
        <a:ln w="12700" cap="flat" cmpd="sng" algn="ctr">
          <a:solidFill>
            <a:schemeClr val="accent2">
              <a:tint val="40000"/>
              <a:alpha val="90000"/>
              <a:hueOff val="-485272"/>
              <a:satOff val="-43055"/>
              <a:lumOff val="-43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104" tIns="165100" rIns="148104" bIns="165100" numCol="1" spcCol="1270" anchor="t" anchorCtr="0">
          <a:noAutofit/>
        </a:bodyPr>
        <a:lstStyle/>
        <a:p>
          <a:pPr marL="0" lvl="0" indent="0" algn="l" defTabSz="622300">
            <a:lnSpc>
              <a:spcPct val="90000"/>
            </a:lnSpc>
            <a:spcBef>
              <a:spcPct val="0"/>
            </a:spcBef>
            <a:spcAft>
              <a:spcPct val="35000"/>
            </a:spcAft>
            <a:buNone/>
          </a:pPr>
          <a:r>
            <a:rPr lang="en-US" sz="1400" kern="1200" dirty="0"/>
            <a:t>The developed sampling technique is integrated into the bagging ensemble framework for more generalized performance.</a:t>
          </a:r>
        </a:p>
      </dsp:txBody>
      <dsp:txXfrm>
        <a:off x="4174308" y="1638959"/>
        <a:ext cx="1877561" cy="2880013"/>
      </dsp:txXfrm>
    </dsp:sp>
    <dsp:sp modelId="{01CBA584-3B7E-43DF-8263-043B886696D1}">
      <dsp:nvSpPr>
        <dsp:cNvPr id="0" name=""/>
        <dsp:cNvSpPr/>
      </dsp:nvSpPr>
      <dsp:spPr>
        <a:xfrm>
          <a:off x="6260488" y="675985"/>
          <a:ext cx="1892345" cy="72"/>
        </a:xfrm>
        <a:prstGeom prst="rect">
          <a:avLst/>
        </a:prstGeom>
        <a:solidFill>
          <a:schemeClr val="accent2">
            <a:tint val="40000"/>
            <a:alpha val="90000"/>
            <a:hueOff val="-545931"/>
            <a:satOff val="-48437"/>
            <a:lumOff val="-494"/>
            <a:alphaOff val="0"/>
          </a:schemeClr>
        </a:solidFill>
        <a:ln w="12700" cap="flat" cmpd="sng" algn="ctr">
          <a:solidFill>
            <a:schemeClr val="accent2">
              <a:tint val="40000"/>
              <a:alpha val="90000"/>
              <a:hueOff val="-545931"/>
              <a:satOff val="-48437"/>
              <a:lumOff val="-4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1C5347-30BC-4EEA-A912-0D35FC8B1E46}">
      <dsp:nvSpPr>
        <dsp:cNvPr id="0" name=""/>
        <dsp:cNvSpPr/>
      </dsp:nvSpPr>
      <dsp:spPr>
        <a:xfrm>
          <a:off x="8203297" y="605373"/>
          <a:ext cx="96719" cy="181665"/>
        </a:xfrm>
        <a:prstGeom prst="chevron">
          <a:avLst>
            <a:gd name="adj" fmla="val 90000"/>
          </a:avLst>
        </a:prstGeom>
        <a:solidFill>
          <a:schemeClr val="accent2">
            <a:tint val="40000"/>
            <a:alpha val="90000"/>
            <a:hueOff val="-606590"/>
            <a:satOff val="-53819"/>
            <a:lumOff val="-549"/>
            <a:alphaOff val="0"/>
          </a:schemeClr>
        </a:solidFill>
        <a:ln w="12700" cap="flat" cmpd="sng" algn="ctr">
          <a:solidFill>
            <a:schemeClr val="accent2">
              <a:tint val="40000"/>
              <a:alpha val="90000"/>
              <a:hueOff val="-606590"/>
              <a:satOff val="-53819"/>
              <a:lumOff val="-549"/>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C45145-FA01-4DA3-8EF3-91E44A716B40}">
      <dsp:nvSpPr>
        <dsp:cNvPr id="0" name=""/>
        <dsp:cNvSpPr/>
      </dsp:nvSpPr>
      <dsp:spPr>
        <a:xfrm>
          <a:off x="6784836" y="254195"/>
          <a:ext cx="843651" cy="843651"/>
        </a:xfrm>
        <a:prstGeom prst="ellips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08386" y="377745"/>
        <a:ext cx="596551" cy="596551"/>
      </dsp:txXfrm>
    </dsp:sp>
    <dsp:sp modelId="{22444B67-B022-42C7-8E6E-524E88786A8F}">
      <dsp:nvSpPr>
        <dsp:cNvPr id="0" name=""/>
        <dsp:cNvSpPr/>
      </dsp:nvSpPr>
      <dsp:spPr>
        <a:xfrm>
          <a:off x="6260488" y="1263447"/>
          <a:ext cx="1950283" cy="3255525"/>
        </a:xfrm>
        <a:prstGeom prst="upArrowCallout">
          <a:avLst>
            <a:gd name="adj1" fmla="val 50000"/>
            <a:gd name="adj2" fmla="val 20000"/>
            <a:gd name="adj3" fmla="val 20000"/>
            <a:gd name="adj4" fmla="val 100000"/>
          </a:avLst>
        </a:prstGeom>
        <a:solidFill>
          <a:schemeClr val="accent2">
            <a:tint val="40000"/>
            <a:alpha val="90000"/>
            <a:hueOff val="-667249"/>
            <a:satOff val="-59200"/>
            <a:lumOff val="-604"/>
            <a:alphaOff val="0"/>
          </a:schemeClr>
        </a:solidFill>
        <a:ln w="12700" cap="flat" cmpd="sng" algn="ctr">
          <a:solidFill>
            <a:schemeClr val="accent2">
              <a:tint val="40000"/>
              <a:alpha val="90000"/>
              <a:hueOff val="-667249"/>
              <a:satOff val="-59200"/>
              <a:lumOff val="-6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841" tIns="165100" rIns="153841" bIns="165100" numCol="1" spcCol="1270" anchor="t" anchorCtr="0">
          <a:noAutofit/>
        </a:bodyPr>
        <a:lstStyle/>
        <a:p>
          <a:pPr marL="0" lvl="0" indent="0" algn="l" defTabSz="622300">
            <a:lnSpc>
              <a:spcPct val="90000"/>
            </a:lnSpc>
            <a:spcBef>
              <a:spcPct val="0"/>
            </a:spcBef>
            <a:spcAft>
              <a:spcPct val="35000"/>
            </a:spcAft>
            <a:buNone/>
          </a:pPr>
          <a:r>
            <a:rPr lang="en-US" sz="1400" kern="1200" dirty="0"/>
            <a:t>A novel instance complexity-based CS framework has been proposed. While traditional CS approaches penalize all the minority-class instances equally, in the proposed approach, instances are weighted according to their difficulty level. </a:t>
          </a:r>
        </a:p>
      </dsp:txBody>
      <dsp:txXfrm>
        <a:off x="6260488" y="1653504"/>
        <a:ext cx="1950283" cy="2865468"/>
      </dsp:txXfrm>
    </dsp:sp>
    <dsp:sp modelId="{7B394C47-54A5-4D9E-83B7-F0B2C6F11C17}">
      <dsp:nvSpPr>
        <dsp:cNvPr id="0" name=""/>
        <dsp:cNvSpPr/>
      </dsp:nvSpPr>
      <dsp:spPr>
        <a:xfrm>
          <a:off x="8427470" y="675985"/>
          <a:ext cx="938780" cy="72"/>
        </a:xfrm>
        <a:prstGeom prst="rect">
          <a:avLst/>
        </a:prstGeom>
        <a:solidFill>
          <a:schemeClr val="accent2">
            <a:tint val="40000"/>
            <a:alpha val="90000"/>
            <a:hueOff val="-727908"/>
            <a:satOff val="-64582"/>
            <a:lumOff val="-659"/>
            <a:alphaOff val="0"/>
          </a:schemeClr>
        </a:solidFill>
        <a:ln w="12700" cap="flat" cmpd="sng" algn="ctr">
          <a:solidFill>
            <a:schemeClr val="accent2">
              <a:tint val="40000"/>
              <a:alpha val="90000"/>
              <a:hueOff val="-727908"/>
              <a:satOff val="-64582"/>
              <a:lumOff val="-6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CB8174-8E9F-4F0A-ACDF-3E97884BD233}">
      <dsp:nvSpPr>
        <dsp:cNvPr id="0" name=""/>
        <dsp:cNvSpPr/>
      </dsp:nvSpPr>
      <dsp:spPr>
        <a:xfrm>
          <a:off x="8944426" y="254195"/>
          <a:ext cx="843651" cy="843651"/>
        </a:xfrm>
        <a:prstGeom prst="ellips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38" tIns="32738" rIns="32738" bIns="32738" numCol="1" spcCol="1270" anchor="ctr" anchorCtr="0">
          <a:noAutofit/>
        </a:bodyPr>
        <a:lstStyle/>
        <a:p>
          <a:pPr marL="0" lvl="0" indent="0" algn="ctr" defTabSz="1689100">
            <a:lnSpc>
              <a:spcPct val="90000"/>
            </a:lnSpc>
            <a:spcBef>
              <a:spcPct val="0"/>
            </a:spcBef>
            <a:spcAft>
              <a:spcPct val="35000"/>
            </a:spcAft>
            <a:buNone/>
          </a:pPr>
          <a:r>
            <a:rPr lang="en-US" sz="3800" kern="1200"/>
            <a:t>5</a:t>
          </a:r>
        </a:p>
      </dsp:txBody>
      <dsp:txXfrm>
        <a:off x="9067976" y="377745"/>
        <a:ext cx="596551" cy="596551"/>
      </dsp:txXfrm>
    </dsp:sp>
    <dsp:sp modelId="{2AFDDC52-EBBA-4F5E-8D2C-57D5BE0B8C92}">
      <dsp:nvSpPr>
        <dsp:cNvPr id="0" name=""/>
        <dsp:cNvSpPr/>
      </dsp:nvSpPr>
      <dsp:spPr>
        <a:xfrm>
          <a:off x="8427470" y="1263447"/>
          <a:ext cx="1877561" cy="3255525"/>
        </a:xfrm>
        <a:prstGeom prst="upArrowCallout">
          <a:avLst>
            <a:gd name="adj1" fmla="val 50000"/>
            <a:gd name="adj2" fmla="val 20000"/>
            <a:gd name="adj3" fmla="val 20000"/>
            <a:gd name="adj4" fmla="val 100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8104" tIns="165100" rIns="148104" bIns="165100" numCol="1" spcCol="1270" anchor="t" anchorCtr="0">
          <a:noAutofit/>
        </a:bodyPr>
        <a:lstStyle/>
        <a:p>
          <a:pPr marL="0" lvl="0" indent="0" algn="l" defTabSz="622300">
            <a:lnSpc>
              <a:spcPct val="90000"/>
            </a:lnSpc>
            <a:spcBef>
              <a:spcPct val="0"/>
            </a:spcBef>
            <a:spcAft>
              <a:spcPct val="35000"/>
            </a:spcAft>
            <a:buNone/>
          </a:pPr>
          <a:r>
            <a:rPr lang="en-US" sz="1400" kern="1200" dirty="0"/>
            <a:t>A novel multilevel decomposition strategy has been proposed for multiclass classification. This is aimed at improving the performance over traditional OVO or OVA techniques.</a:t>
          </a:r>
        </a:p>
      </dsp:txBody>
      <dsp:txXfrm>
        <a:off x="8427470" y="1638959"/>
        <a:ext cx="1877561" cy="28800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85FE3-158E-4FA5-9BCF-DC4E14879B56}">
      <dsp:nvSpPr>
        <dsp:cNvPr id="0" name=""/>
        <dsp:cNvSpPr/>
      </dsp:nvSpPr>
      <dsp:spPr>
        <a:xfrm>
          <a:off x="0" y="739664"/>
          <a:ext cx="9724031" cy="13655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FB158F-247A-4313-BFC5-9EF68FEBB93E}">
      <dsp:nvSpPr>
        <dsp:cNvPr id="0" name=""/>
        <dsp:cNvSpPr/>
      </dsp:nvSpPr>
      <dsp:spPr>
        <a:xfrm>
          <a:off x="413074" y="1046909"/>
          <a:ext cx="751044" cy="7510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304595-345C-49D9-896F-846CC76575C2}">
      <dsp:nvSpPr>
        <dsp:cNvPr id="0" name=""/>
        <dsp:cNvSpPr/>
      </dsp:nvSpPr>
      <dsp:spPr>
        <a:xfrm>
          <a:off x="1577192" y="739664"/>
          <a:ext cx="8146838" cy="136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519" tIns="144519" rIns="144519" bIns="144519" numCol="1" spcCol="1270" anchor="ctr" anchorCtr="0">
          <a:noAutofit/>
        </a:bodyPr>
        <a:lstStyle/>
        <a:p>
          <a:pPr marL="0" lvl="0" indent="0" algn="just" defTabSz="1022350">
            <a:lnSpc>
              <a:spcPct val="100000"/>
            </a:lnSpc>
            <a:spcBef>
              <a:spcPct val="0"/>
            </a:spcBef>
            <a:spcAft>
              <a:spcPct val="35000"/>
            </a:spcAft>
            <a:buNone/>
          </a:pPr>
          <a:r>
            <a:rPr lang="en-US" sz="2300" kern="1200" dirty="0"/>
            <a:t>Hybridization between oversampling and undersampling may palliate the situation but it does not solve the original issues associated with the techniques.</a:t>
          </a:r>
        </a:p>
      </dsp:txBody>
      <dsp:txXfrm>
        <a:off x="1577192" y="739664"/>
        <a:ext cx="8146838" cy="1365534"/>
      </dsp:txXfrm>
    </dsp:sp>
    <dsp:sp modelId="{8EB04AD7-D032-4898-9150-BA7CFC8F43E2}">
      <dsp:nvSpPr>
        <dsp:cNvPr id="0" name=""/>
        <dsp:cNvSpPr/>
      </dsp:nvSpPr>
      <dsp:spPr>
        <a:xfrm>
          <a:off x="0" y="2446582"/>
          <a:ext cx="9724031" cy="13655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F3BDEB-468A-4423-A5C8-CBF9C732BBAE}">
      <dsp:nvSpPr>
        <dsp:cNvPr id="0" name=""/>
        <dsp:cNvSpPr/>
      </dsp:nvSpPr>
      <dsp:spPr>
        <a:xfrm>
          <a:off x="413074" y="2753828"/>
          <a:ext cx="751044" cy="75104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11E67B-ABBF-4E4B-B63A-AC601D24C3FC}">
      <dsp:nvSpPr>
        <dsp:cNvPr id="0" name=""/>
        <dsp:cNvSpPr/>
      </dsp:nvSpPr>
      <dsp:spPr>
        <a:xfrm>
          <a:off x="1577192" y="2446582"/>
          <a:ext cx="8146838" cy="1365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519" tIns="144519" rIns="144519" bIns="144519" numCol="1" spcCol="1270" anchor="ctr" anchorCtr="0">
          <a:noAutofit/>
        </a:bodyPr>
        <a:lstStyle/>
        <a:p>
          <a:pPr marL="0" lvl="0" indent="0" algn="just" defTabSz="1022350">
            <a:lnSpc>
              <a:spcPct val="100000"/>
            </a:lnSpc>
            <a:spcBef>
              <a:spcPct val="0"/>
            </a:spcBef>
            <a:spcAft>
              <a:spcPct val="35000"/>
            </a:spcAft>
            <a:buNone/>
          </a:pPr>
          <a:r>
            <a:rPr lang="en-US" sz="2300" kern="1200" dirty="0"/>
            <a:t>Ensemble mechanism does not solve the class imbalance issue. Integrating oversampling or undersampling do not have desirable effect if the original problem is not solved. </a:t>
          </a:r>
        </a:p>
      </dsp:txBody>
      <dsp:txXfrm>
        <a:off x="1577192" y="2446582"/>
        <a:ext cx="8146838" cy="1365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88C4E-66CE-4DF5-B704-D33D527345FB}">
      <dsp:nvSpPr>
        <dsp:cNvPr id="0" name=""/>
        <dsp:cNvSpPr/>
      </dsp:nvSpPr>
      <dsp:spPr>
        <a:xfrm>
          <a:off x="0" y="0"/>
          <a:ext cx="7779224" cy="1001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In traditional Cost-sensitive learning, all minority-class instances would be penalized 100 times more than any majority-class instances. </a:t>
          </a:r>
        </a:p>
      </dsp:txBody>
      <dsp:txXfrm>
        <a:off x="29330" y="29330"/>
        <a:ext cx="6614026" cy="942732"/>
      </dsp:txXfrm>
    </dsp:sp>
    <dsp:sp modelId="{5BCB0434-BD15-4AD4-B275-3F2A4455C662}">
      <dsp:nvSpPr>
        <dsp:cNvPr id="0" name=""/>
        <dsp:cNvSpPr/>
      </dsp:nvSpPr>
      <dsp:spPr>
        <a:xfrm>
          <a:off x="651510" y="1183463"/>
          <a:ext cx="7779224" cy="1001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This can lead to an unusual distortion of the decision boundary. </a:t>
          </a:r>
        </a:p>
      </dsp:txBody>
      <dsp:txXfrm>
        <a:off x="680840" y="1212793"/>
        <a:ext cx="6418149" cy="942732"/>
      </dsp:txXfrm>
    </dsp:sp>
    <dsp:sp modelId="{5F243887-D0F5-4865-B362-004298DD21CE}">
      <dsp:nvSpPr>
        <dsp:cNvPr id="0" name=""/>
        <dsp:cNvSpPr/>
      </dsp:nvSpPr>
      <dsp:spPr>
        <a:xfrm>
          <a:off x="1293296" y="2366926"/>
          <a:ext cx="7779224" cy="1001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Imposing unnecessarily high penalties on minority-class samples located far from the decision boundary biases predictions toward the minority class.</a:t>
          </a:r>
        </a:p>
      </dsp:txBody>
      <dsp:txXfrm>
        <a:off x="1322626" y="2396256"/>
        <a:ext cx="6427873" cy="942732"/>
      </dsp:txXfrm>
    </dsp:sp>
    <dsp:sp modelId="{FBC932FB-6976-4CAA-83E5-8FB3A5892446}">
      <dsp:nvSpPr>
        <dsp:cNvPr id="0" name=""/>
        <dsp:cNvSpPr/>
      </dsp:nvSpPr>
      <dsp:spPr>
        <a:xfrm>
          <a:off x="1944806" y="3550389"/>
          <a:ext cx="7779224" cy="10013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This causes overfitting and loss of generalization.</a:t>
          </a:r>
        </a:p>
      </dsp:txBody>
      <dsp:txXfrm>
        <a:off x="1974136" y="3579719"/>
        <a:ext cx="6418149" cy="942732"/>
      </dsp:txXfrm>
    </dsp:sp>
    <dsp:sp modelId="{F5B945DB-80C9-4903-9173-1CD0F2E73321}">
      <dsp:nvSpPr>
        <dsp:cNvPr id="0" name=""/>
        <dsp:cNvSpPr/>
      </dsp:nvSpPr>
      <dsp:spPr>
        <a:xfrm>
          <a:off x="7128319" y="766975"/>
          <a:ext cx="650904" cy="65090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274772" y="766975"/>
        <a:ext cx="357998" cy="489805"/>
      </dsp:txXfrm>
    </dsp:sp>
    <dsp:sp modelId="{D4F3FD25-CC7B-42C5-A5F9-F8689092CC02}">
      <dsp:nvSpPr>
        <dsp:cNvPr id="0" name=""/>
        <dsp:cNvSpPr/>
      </dsp:nvSpPr>
      <dsp:spPr>
        <a:xfrm>
          <a:off x="7779830" y="1950438"/>
          <a:ext cx="650904" cy="65090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926283" y="1950438"/>
        <a:ext cx="357998" cy="489805"/>
      </dsp:txXfrm>
    </dsp:sp>
    <dsp:sp modelId="{224400E2-9D74-4C5B-A95C-86862881EA27}">
      <dsp:nvSpPr>
        <dsp:cNvPr id="0" name=""/>
        <dsp:cNvSpPr/>
      </dsp:nvSpPr>
      <dsp:spPr>
        <a:xfrm>
          <a:off x="8421616" y="3133901"/>
          <a:ext cx="650904" cy="65090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8568069" y="3133901"/>
        <a:ext cx="357998" cy="4898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A31C6-B2C7-416F-9455-37505D9CDB2E}">
      <dsp:nvSpPr>
        <dsp:cNvPr id="0" name=""/>
        <dsp:cNvSpPr/>
      </dsp:nvSpPr>
      <dsp:spPr>
        <a:xfrm>
          <a:off x="0" y="0"/>
          <a:ext cx="50200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E1EE65-7FE9-4082-A567-0D54A94D176B}">
      <dsp:nvSpPr>
        <dsp:cNvPr id="0" name=""/>
        <dsp:cNvSpPr/>
      </dsp:nvSpPr>
      <dsp:spPr>
        <a:xfrm>
          <a:off x="0" y="0"/>
          <a:ext cx="5020056" cy="1009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dirty="0"/>
            <a:t>Traditional classification algorithms: </a:t>
          </a:r>
          <a:r>
            <a:rPr lang="en-US" sz="1800" kern="1200" dirty="0"/>
            <a:t>All misclassifications are treated equally (penalty=1)</a:t>
          </a:r>
        </a:p>
      </dsp:txBody>
      <dsp:txXfrm>
        <a:off x="0" y="0"/>
        <a:ext cx="5020056" cy="1009221"/>
      </dsp:txXfrm>
    </dsp:sp>
    <dsp:sp modelId="{B253F8C0-8810-472B-87D3-38EFD026F1F0}">
      <dsp:nvSpPr>
        <dsp:cNvPr id="0" name=""/>
        <dsp:cNvSpPr/>
      </dsp:nvSpPr>
      <dsp:spPr>
        <a:xfrm>
          <a:off x="0" y="1009221"/>
          <a:ext cx="50200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85A8A7-31CC-49A1-B1C1-CCF94F0E9175}">
      <dsp:nvSpPr>
        <dsp:cNvPr id="0" name=""/>
        <dsp:cNvSpPr/>
      </dsp:nvSpPr>
      <dsp:spPr>
        <a:xfrm>
          <a:off x="0" y="1009221"/>
          <a:ext cx="5020056" cy="1009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a:t>Traditional Cost-Sensitive classifiers: </a:t>
          </a:r>
          <a:r>
            <a:rPr lang="en-US" sz="1800" kern="1200"/>
            <a:t>Minority-class instances are penalized heavily than majority-class. </a:t>
          </a:r>
          <a:endParaRPr lang="en-US" sz="1800" kern="1200" dirty="0"/>
        </a:p>
      </dsp:txBody>
      <dsp:txXfrm>
        <a:off x="0" y="1009221"/>
        <a:ext cx="5020056" cy="1009221"/>
      </dsp:txXfrm>
    </dsp:sp>
    <dsp:sp modelId="{3EBBC88D-07D1-4DD5-BEA4-7CA36C9823D3}">
      <dsp:nvSpPr>
        <dsp:cNvPr id="0" name=""/>
        <dsp:cNvSpPr/>
      </dsp:nvSpPr>
      <dsp:spPr>
        <a:xfrm>
          <a:off x="0" y="2018442"/>
          <a:ext cx="50200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20ED7-1F31-4500-94BF-22CE82972F62}">
      <dsp:nvSpPr>
        <dsp:cNvPr id="0" name=""/>
        <dsp:cNvSpPr/>
      </dsp:nvSpPr>
      <dsp:spPr>
        <a:xfrm>
          <a:off x="0" y="2018442"/>
          <a:ext cx="5020056" cy="1009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dirty="0"/>
            <a:t>(In the default </a:t>
          </a:r>
          <a:r>
            <a:rPr lang="en-US" sz="1800" kern="1200" dirty="0" err="1"/>
            <a:t>sklearn</a:t>
          </a:r>
          <a:r>
            <a:rPr lang="en-US" sz="1800" kern="1200" dirty="0"/>
            <a:t> implementation, for a dataset with IR=15, misclassification cost of 15 is assigned to the minority class instances)</a:t>
          </a:r>
        </a:p>
      </dsp:txBody>
      <dsp:txXfrm>
        <a:off x="0" y="2018442"/>
        <a:ext cx="5020056" cy="1009221"/>
      </dsp:txXfrm>
    </dsp:sp>
    <dsp:sp modelId="{97273D0B-E52C-40BD-BF1B-1BA9A4042F7E}">
      <dsp:nvSpPr>
        <dsp:cNvPr id="0" name=""/>
        <dsp:cNvSpPr/>
      </dsp:nvSpPr>
      <dsp:spPr>
        <a:xfrm>
          <a:off x="0" y="3027662"/>
          <a:ext cx="502005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4BC159-A88F-4A35-BED4-203F58C62D16}">
      <dsp:nvSpPr>
        <dsp:cNvPr id="0" name=""/>
        <dsp:cNvSpPr/>
      </dsp:nvSpPr>
      <dsp:spPr>
        <a:xfrm>
          <a:off x="0" y="3027663"/>
          <a:ext cx="5020056" cy="1009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a:solidFill>
                <a:schemeClr val="tx1"/>
              </a:solidFill>
            </a:rPr>
            <a:t>Assigning</a:t>
          </a:r>
          <a:r>
            <a:rPr lang="en-US" sz="1800" kern="1200" baseline="0">
              <a:solidFill>
                <a:schemeClr val="tx1"/>
              </a:solidFill>
            </a:rPr>
            <a:t> a higher penalty for misclassification deforms the decision boundary – shifting the bias away from the majority-class instances towards the minority-class. </a:t>
          </a:r>
          <a:endParaRPr lang="en-US" sz="1800" kern="1200" dirty="0">
            <a:solidFill>
              <a:schemeClr val="tx1"/>
            </a:solidFill>
          </a:endParaRPr>
        </a:p>
      </dsp:txBody>
      <dsp:txXfrm>
        <a:off x="0" y="3027663"/>
        <a:ext cx="5020056" cy="10092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CA31C6-B2C7-416F-9455-37505D9CDB2E}">
      <dsp:nvSpPr>
        <dsp:cNvPr id="0" name=""/>
        <dsp:cNvSpPr/>
      </dsp:nvSpPr>
      <dsp:spPr>
        <a:xfrm>
          <a:off x="0" y="0"/>
          <a:ext cx="61539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E1EE65-7FE9-4082-A567-0D54A94D176B}">
      <dsp:nvSpPr>
        <dsp:cNvPr id="0" name=""/>
        <dsp:cNvSpPr/>
      </dsp:nvSpPr>
      <dsp:spPr>
        <a:xfrm>
          <a:off x="0" y="0"/>
          <a:ext cx="6153913" cy="1009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dirty="0">
              <a:solidFill>
                <a:srgbClr val="C00000"/>
              </a:solidFill>
            </a:rPr>
            <a:t>Issue: All the minority-class instances are treated (penalized) equally. </a:t>
          </a:r>
          <a:endParaRPr lang="en-US" sz="1800" kern="1200" dirty="0"/>
        </a:p>
      </dsp:txBody>
      <dsp:txXfrm>
        <a:off x="0" y="0"/>
        <a:ext cx="6153913" cy="1009221"/>
      </dsp:txXfrm>
    </dsp:sp>
    <dsp:sp modelId="{B253F8C0-8810-472B-87D3-38EFD026F1F0}">
      <dsp:nvSpPr>
        <dsp:cNvPr id="0" name=""/>
        <dsp:cNvSpPr/>
      </dsp:nvSpPr>
      <dsp:spPr>
        <a:xfrm>
          <a:off x="0" y="1009221"/>
          <a:ext cx="61539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85A8A7-31CC-49A1-B1C1-CCF94F0E9175}">
      <dsp:nvSpPr>
        <dsp:cNvPr id="0" name=""/>
        <dsp:cNvSpPr/>
      </dsp:nvSpPr>
      <dsp:spPr>
        <a:xfrm>
          <a:off x="0" y="1009221"/>
          <a:ext cx="6153913" cy="1009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dirty="0">
              <a:solidFill>
                <a:schemeClr val="tx1"/>
              </a:solidFill>
            </a:rPr>
            <a:t>However, not all the instances pose the same level of learning difficulty. </a:t>
          </a:r>
        </a:p>
      </dsp:txBody>
      <dsp:txXfrm>
        <a:off x="0" y="1009221"/>
        <a:ext cx="6153913" cy="1009221"/>
      </dsp:txXfrm>
    </dsp:sp>
    <dsp:sp modelId="{3EBBC88D-07D1-4DD5-BEA4-7CA36C9823D3}">
      <dsp:nvSpPr>
        <dsp:cNvPr id="0" name=""/>
        <dsp:cNvSpPr/>
      </dsp:nvSpPr>
      <dsp:spPr>
        <a:xfrm>
          <a:off x="0" y="2018442"/>
          <a:ext cx="61539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F20ED7-1F31-4500-94BF-22CE82972F62}">
      <dsp:nvSpPr>
        <dsp:cNvPr id="0" name=""/>
        <dsp:cNvSpPr/>
      </dsp:nvSpPr>
      <dsp:spPr>
        <a:xfrm>
          <a:off x="0" y="2018442"/>
          <a:ext cx="6153913" cy="1009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dirty="0"/>
            <a:t>Samples closer to the decision boundary are more likely to be misclassified than those farther away.</a:t>
          </a:r>
        </a:p>
        <a:p>
          <a:pPr marL="0" lvl="0" indent="0" algn="just" defTabSz="800100">
            <a:lnSpc>
              <a:spcPct val="90000"/>
            </a:lnSpc>
            <a:spcBef>
              <a:spcPct val="0"/>
            </a:spcBef>
            <a:spcAft>
              <a:spcPct val="35000"/>
            </a:spcAft>
            <a:buNone/>
          </a:pPr>
          <a:endParaRPr lang="en-US" sz="1800" kern="1200" dirty="0"/>
        </a:p>
        <a:p>
          <a:pPr marL="0" lvl="0" indent="0" algn="just" defTabSz="800100">
            <a:lnSpc>
              <a:spcPct val="90000"/>
            </a:lnSpc>
            <a:spcBef>
              <a:spcPct val="0"/>
            </a:spcBef>
            <a:spcAft>
              <a:spcPct val="35000"/>
            </a:spcAft>
            <a:buNone/>
          </a:pPr>
          <a:r>
            <a:rPr lang="en-US" sz="1800" kern="1200" dirty="0"/>
            <a:t>Penalizing all the instances with the same penalty factor can deform the decision boundary creating an unusual bias towards the minority class and poor generalization/performance during testing.</a:t>
          </a:r>
        </a:p>
      </dsp:txBody>
      <dsp:txXfrm>
        <a:off x="0" y="2018442"/>
        <a:ext cx="6153913" cy="1009221"/>
      </dsp:txXfrm>
    </dsp:sp>
    <dsp:sp modelId="{97273D0B-E52C-40BD-BF1B-1BA9A4042F7E}">
      <dsp:nvSpPr>
        <dsp:cNvPr id="0" name=""/>
        <dsp:cNvSpPr/>
      </dsp:nvSpPr>
      <dsp:spPr>
        <a:xfrm>
          <a:off x="0" y="3027662"/>
          <a:ext cx="615391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4BC159-A88F-4A35-BED4-203F58C62D16}">
      <dsp:nvSpPr>
        <dsp:cNvPr id="0" name=""/>
        <dsp:cNvSpPr/>
      </dsp:nvSpPr>
      <dsp:spPr>
        <a:xfrm>
          <a:off x="0" y="3027663"/>
          <a:ext cx="6153913" cy="10092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endParaRPr lang="en-US" sz="1800" kern="1200" dirty="0">
            <a:solidFill>
              <a:srgbClr val="C00000"/>
            </a:solidFill>
          </a:endParaRPr>
        </a:p>
      </dsp:txBody>
      <dsp:txXfrm>
        <a:off x="0" y="3027663"/>
        <a:ext cx="6153913" cy="10092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059A8-3476-45B1-A09C-F4889CA6F0E7}">
      <dsp:nvSpPr>
        <dsp:cNvPr id="0" name=""/>
        <dsp:cNvSpPr/>
      </dsp:nvSpPr>
      <dsp:spPr>
        <a:xfrm>
          <a:off x="2041" y="686829"/>
          <a:ext cx="1135476" cy="1135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B8710-DF97-4DFB-8828-E7480AB8E7A5}">
      <dsp:nvSpPr>
        <dsp:cNvPr id="0" name=""/>
        <dsp:cNvSpPr/>
      </dsp:nvSpPr>
      <dsp:spPr>
        <a:xfrm>
          <a:off x="2041" y="1955152"/>
          <a:ext cx="3244218" cy="65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Implemented using Python. </a:t>
          </a:r>
        </a:p>
        <a:p>
          <a:pPr marL="0" lvl="0" indent="0" algn="l" defTabSz="622300">
            <a:lnSpc>
              <a:spcPct val="100000"/>
            </a:lnSpc>
            <a:spcBef>
              <a:spcPct val="0"/>
            </a:spcBef>
            <a:spcAft>
              <a:spcPct val="35000"/>
            </a:spcAft>
            <a:buNone/>
            <a:defRPr b="1"/>
          </a:pPr>
          <a:r>
            <a:rPr lang="en-US" sz="1400" kern="1200" dirty="0"/>
            <a:t>Inheriting from </a:t>
          </a:r>
          <a:r>
            <a:rPr lang="en-US" sz="1400" kern="1200" dirty="0" err="1"/>
            <a:t>sklearn</a:t>
          </a:r>
          <a:r>
            <a:rPr lang="en-US" sz="1400" kern="1200" dirty="0"/>
            <a:t> classifiers.  </a:t>
          </a:r>
        </a:p>
      </dsp:txBody>
      <dsp:txXfrm>
        <a:off x="2041" y="1955152"/>
        <a:ext cx="3244218" cy="653378"/>
      </dsp:txXfrm>
    </dsp:sp>
    <dsp:sp modelId="{34552666-689B-465F-ADA6-B73C816C1E34}">
      <dsp:nvSpPr>
        <dsp:cNvPr id="0" name=""/>
        <dsp:cNvSpPr/>
      </dsp:nvSpPr>
      <dsp:spPr>
        <a:xfrm>
          <a:off x="2041" y="2670319"/>
          <a:ext cx="3244218" cy="1105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solidFill>
                <a:srgbClr val="0070C0"/>
              </a:solidFill>
            </a:rPr>
            <a:t>Classifier: </a:t>
          </a:r>
          <a:r>
            <a:rPr lang="en-US" sz="1400" kern="1200" dirty="0"/>
            <a:t>SVM, DT, LR</a:t>
          </a:r>
        </a:p>
        <a:p>
          <a:pPr marL="0" lvl="0" indent="0" algn="l" defTabSz="622300">
            <a:lnSpc>
              <a:spcPct val="100000"/>
            </a:lnSpc>
            <a:spcBef>
              <a:spcPct val="0"/>
            </a:spcBef>
            <a:spcAft>
              <a:spcPct val="35000"/>
            </a:spcAft>
            <a:buNone/>
          </a:pPr>
          <a:r>
            <a:rPr lang="en-US" sz="1400" kern="1200" dirty="0">
              <a:solidFill>
                <a:srgbClr val="0070C0"/>
              </a:solidFill>
            </a:rPr>
            <a:t>Type: </a:t>
          </a:r>
          <a:r>
            <a:rPr lang="en-US" sz="1400" kern="1200" dirty="0"/>
            <a:t>org, ins, gen, nap</a:t>
          </a:r>
        </a:p>
        <a:p>
          <a:pPr marL="0" lvl="0" indent="0" algn="l" defTabSz="622300">
            <a:lnSpc>
              <a:spcPct val="100000"/>
            </a:lnSpc>
            <a:spcBef>
              <a:spcPct val="0"/>
            </a:spcBef>
            <a:spcAft>
              <a:spcPct val="35000"/>
            </a:spcAft>
            <a:buNone/>
          </a:pPr>
          <a:r>
            <a:rPr lang="en-US" sz="1400" kern="1200" dirty="0">
              <a:solidFill>
                <a:srgbClr val="0070C0"/>
              </a:solidFill>
            </a:rPr>
            <a:t>No. of neighbors</a:t>
          </a:r>
          <a:r>
            <a:rPr lang="en-US" sz="1400" kern="1200" dirty="0"/>
            <a:t>: integer, k&gt;=3 (default=5)</a:t>
          </a:r>
        </a:p>
        <a:p>
          <a:pPr marL="0" lvl="0" indent="0" algn="l" defTabSz="622300">
            <a:lnSpc>
              <a:spcPct val="100000"/>
            </a:lnSpc>
            <a:spcBef>
              <a:spcPct val="0"/>
            </a:spcBef>
            <a:spcAft>
              <a:spcPct val="35000"/>
            </a:spcAft>
            <a:buNone/>
          </a:pPr>
          <a:r>
            <a:rPr lang="en-US" sz="1400" kern="1200" dirty="0">
              <a:solidFill>
                <a:srgbClr val="0070C0"/>
              </a:solidFill>
            </a:rPr>
            <a:t>Cost-factor: </a:t>
          </a:r>
          <a:r>
            <a:rPr lang="en-US" sz="1400" kern="1200" dirty="0"/>
            <a:t>list, dictionary or integer.</a:t>
          </a:r>
        </a:p>
      </dsp:txBody>
      <dsp:txXfrm>
        <a:off x="2041" y="2670319"/>
        <a:ext cx="3244218" cy="1105960"/>
      </dsp:txXfrm>
    </dsp:sp>
    <dsp:sp modelId="{CF349291-AB29-4450-92F9-22EC108E334A}">
      <dsp:nvSpPr>
        <dsp:cNvPr id="0" name=""/>
        <dsp:cNvSpPr/>
      </dsp:nvSpPr>
      <dsp:spPr>
        <a:xfrm>
          <a:off x="3813998" y="686829"/>
          <a:ext cx="1135476" cy="1135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104095-C8F0-488B-A083-C810D8D7331F}">
      <dsp:nvSpPr>
        <dsp:cNvPr id="0" name=""/>
        <dsp:cNvSpPr/>
      </dsp:nvSpPr>
      <dsp:spPr>
        <a:xfrm>
          <a:off x="3813998" y="1955152"/>
          <a:ext cx="3244218" cy="65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iCost(data, classifier = ‘SVM’, type = ‘ins’, cost-factor = [20, 10, 3])</a:t>
          </a:r>
        </a:p>
      </dsp:txBody>
      <dsp:txXfrm>
        <a:off x="3813998" y="1955152"/>
        <a:ext cx="3244218" cy="653378"/>
      </dsp:txXfrm>
    </dsp:sp>
    <dsp:sp modelId="{D68884BF-C04F-4B78-9115-6C3768DA51C3}">
      <dsp:nvSpPr>
        <dsp:cNvPr id="0" name=""/>
        <dsp:cNvSpPr/>
      </dsp:nvSpPr>
      <dsp:spPr>
        <a:xfrm>
          <a:off x="3813998" y="2670319"/>
          <a:ext cx="3244218" cy="1105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pPr>
          <a:r>
            <a:rPr lang="en-US" sz="1400" kern="1200" dirty="0"/>
            <a:t>A penalty of 20 will be set for the border samples while a penalty of 10 will be set for the safe ones. The pure samples will be penalized by a factor of 3.</a:t>
          </a:r>
        </a:p>
      </dsp:txBody>
      <dsp:txXfrm>
        <a:off x="3813998" y="2670319"/>
        <a:ext cx="3244218" cy="1105960"/>
      </dsp:txXfrm>
    </dsp:sp>
    <dsp:sp modelId="{F784AA9F-D3BF-453D-8C4D-53019EB1685B}">
      <dsp:nvSpPr>
        <dsp:cNvPr id="0" name=""/>
        <dsp:cNvSpPr/>
      </dsp:nvSpPr>
      <dsp:spPr>
        <a:xfrm>
          <a:off x="7625955" y="686829"/>
          <a:ext cx="1135476" cy="1135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51EBED-8307-45D5-8FE0-3958834A2F7A}">
      <dsp:nvSpPr>
        <dsp:cNvPr id="0" name=""/>
        <dsp:cNvSpPr/>
      </dsp:nvSpPr>
      <dsp:spPr>
        <a:xfrm>
          <a:off x="7625955" y="1955152"/>
          <a:ext cx="3244218" cy="653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100000"/>
            </a:lnSpc>
            <a:spcBef>
              <a:spcPct val="0"/>
            </a:spcBef>
            <a:spcAft>
              <a:spcPct val="35000"/>
            </a:spcAft>
            <a:buNone/>
            <a:defRPr b="1"/>
          </a:pPr>
          <a:r>
            <a:rPr lang="en-US" sz="1400" b="0" kern="1200" dirty="0"/>
            <a:t>The appropriate penalty values can be determined through grid-search, evolutionary algorithms, or similar methods.</a:t>
          </a:r>
        </a:p>
      </dsp:txBody>
      <dsp:txXfrm>
        <a:off x="7625955" y="1955152"/>
        <a:ext cx="3244218" cy="653378"/>
      </dsp:txXfrm>
    </dsp:sp>
    <dsp:sp modelId="{83F4FD9F-1ADF-461D-BF1C-1F45219174FA}">
      <dsp:nvSpPr>
        <dsp:cNvPr id="0" name=""/>
        <dsp:cNvSpPr/>
      </dsp:nvSpPr>
      <dsp:spPr>
        <a:xfrm>
          <a:off x="7625955" y="2670319"/>
          <a:ext cx="3244218" cy="110596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E88FC-9BCF-44F4-84DE-C46C5FE5D873}">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7450E3-CFCB-4391-A905-FCC9961CB52E}">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1E04D5-6486-40AD-91C0-0D3C1C2E7F85}">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44550">
            <a:lnSpc>
              <a:spcPct val="90000"/>
            </a:lnSpc>
            <a:spcBef>
              <a:spcPct val="0"/>
            </a:spcBef>
            <a:spcAft>
              <a:spcPct val="35000"/>
            </a:spcAft>
            <a:buNone/>
          </a:pPr>
          <a:r>
            <a:rPr lang="en-US" sz="1900" kern="1200"/>
            <a:t>All the data difficulty factors need to be properly addressed for desirable performance.</a:t>
          </a:r>
        </a:p>
      </dsp:txBody>
      <dsp:txXfrm>
        <a:off x="1057476" y="1806"/>
        <a:ext cx="9458123" cy="915564"/>
      </dsp:txXfrm>
    </dsp:sp>
    <dsp:sp modelId="{DECE0CA6-337B-42B4-81D1-9637B027770B}">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EAC040-FD7F-4BAE-ABD7-4A7B525D95F6}">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4FD27F-4EF7-4154-8A80-E4D702A81CC3}">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44550">
            <a:lnSpc>
              <a:spcPct val="90000"/>
            </a:lnSpc>
            <a:spcBef>
              <a:spcPct val="0"/>
            </a:spcBef>
            <a:spcAft>
              <a:spcPct val="35000"/>
            </a:spcAft>
            <a:buNone/>
          </a:pPr>
          <a:r>
            <a:rPr lang="en-US" sz="1900" kern="1200" dirty="0"/>
            <a:t>These factors are interconnected and intertwined.</a:t>
          </a:r>
        </a:p>
      </dsp:txBody>
      <dsp:txXfrm>
        <a:off x="1057476" y="1146262"/>
        <a:ext cx="9458123" cy="915564"/>
      </dsp:txXfrm>
    </dsp:sp>
    <dsp:sp modelId="{5C03AFE0-6CA3-4B23-B973-7CC15416C5AD}">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424585-09E3-4D05-925E-F7F353FE1FED}">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FB6D90-9077-4DA7-B2A9-4B67EA981EE5}">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just" defTabSz="844550">
            <a:lnSpc>
              <a:spcPct val="90000"/>
            </a:lnSpc>
            <a:spcBef>
              <a:spcPct val="0"/>
            </a:spcBef>
            <a:spcAft>
              <a:spcPct val="35000"/>
            </a:spcAft>
            <a:buNone/>
          </a:pPr>
          <a:r>
            <a:rPr lang="en-US" sz="1900" kern="1200" dirty="0"/>
            <a:t>Generation or elimination of samples also produces other issues that need to be taken care of. </a:t>
          </a:r>
        </a:p>
      </dsp:txBody>
      <dsp:txXfrm>
        <a:off x="1057476" y="2290717"/>
        <a:ext cx="9458123" cy="915564"/>
      </dsp:txXfrm>
    </dsp:sp>
    <dsp:sp modelId="{58BCA410-2335-424A-A5CF-71157791A3FA}">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B559A9-9262-4B0D-AA79-3D32DD565038}">
      <dsp:nvSpPr>
        <dsp:cNvPr id="0" name=""/>
        <dsp:cNvSpPr/>
      </dsp:nvSpPr>
      <dsp:spPr>
        <a:xfrm>
          <a:off x="276958" y="3641175"/>
          <a:ext cx="503560" cy="503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CC9D42-0888-4E54-92EF-A5009151DE34}">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just" defTabSz="844550">
            <a:lnSpc>
              <a:spcPct val="90000"/>
            </a:lnSpc>
            <a:spcBef>
              <a:spcPct val="0"/>
            </a:spcBef>
            <a:spcAft>
              <a:spcPct val="35000"/>
            </a:spcAft>
            <a:buNone/>
          </a:pPr>
          <a:r>
            <a:rPr lang="en-US" sz="1900" kern="1200" dirty="0"/>
            <a:t>The proposed methodology is aimed at attaining a balance while simultaneously addressing the data difficulty factors and minimizing the drawbacks of sampling approaches. </a:t>
          </a:r>
        </a:p>
      </dsp:txBody>
      <dsp:txXfrm>
        <a:off x="1057476" y="3435173"/>
        <a:ext cx="9458123" cy="9155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ACBBB-B13E-4BB4-90AF-253E9184D707}" type="datetimeFigureOut">
              <a:rPr lang="en-US" smtClean="0"/>
              <a:t>7/6/2024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3B358-2FBC-4375-BC5C-F4A381F07C04}" type="slidenum">
              <a:rPr lang="en-US" smtClean="0"/>
              <a:t>‹#›</a:t>
            </a:fld>
            <a:endParaRPr lang="en-US"/>
          </a:p>
        </p:txBody>
      </p:sp>
    </p:spTree>
    <p:extLst>
      <p:ext uri="{BB962C8B-B14F-4D97-AF65-F5344CB8AC3E}">
        <p14:creationId xmlns:p14="http://schemas.microsoft.com/office/powerpoint/2010/main" val="4280221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3B358-2FBC-4375-BC5C-F4A381F07C04}" type="slidenum">
              <a:rPr lang="en-US" smtClean="0"/>
              <a:t>3</a:t>
            </a:fld>
            <a:endParaRPr lang="en-US"/>
          </a:p>
        </p:txBody>
      </p:sp>
    </p:spTree>
    <p:extLst>
      <p:ext uri="{BB962C8B-B14F-4D97-AF65-F5344CB8AC3E}">
        <p14:creationId xmlns:p14="http://schemas.microsoft.com/office/powerpoint/2010/main" val="2282057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3B358-2FBC-4375-BC5C-F4A381F07C04}" type="slidenum">
              <a:rPr lang="en-US" smtClean="0"/>
              <a:t>5</a:t>
            </a:fld>
            <a:endParaRPr lang="en-US"/>
          </a:p>
        </p:txBody>
      </p:sp>
    </p:spTree>
    <p:extLst>
      <p:ext uri="{BB962C8B-B14F-4D97-AF65-F5344CB8AC3E}">
        <p14:creationId xmlns:p14="http://schemas.microsoft.com/office/powerpoint/2010/main" val="3337023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3B358-2FBC-4375-BC5C-F4A381F07C04}" type="slidenum">
              <a:rPr lang="en-US" smtClean="0"/>
              <a:t>6</a:t>
            </a:fld>
            <a:endParaRPr lang="en-US"/>
          </a:p>
        </p:txBody>
      </p:sp>
    </p:spTree>
    <p:extLst>
      <p:ext uri="{BB962C8B-B14F-4D97-AF65-F5344CB8AC3E}">
        <p14:creationId xmlns:p14="http://schemas.microsoft.com/office/powerpoint/2010/main" val="1139003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8E7BB5-448F-45E4-A1A2-FF390310669E}" type="datetime1">
              <a:rPr lang="en-US" smtClean="0"/>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93AA-D070-4490-B510-EC7BD1F5F497}" type="slidenum">
              <a:rPr lang="en-US" smtClean="0"/>
              <a:t>‹#›</a:t>
            </a:fld>
            <a:endParaRPr lang="en-US"/>
          </a:p>
        </p:txBody>
      </p:sp>
    </p:spTree>
    <p:extLst>
      <p:ext uri="{BB962C8B-B14F-4D97-AF65-F5344CB8AC3E}">
        <p14:creationId xmlns:p14="http://schemas.microsoft.com/office/powerpoint/2010/main" val="2572887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2D48CC-C283-495A-97C4-6A705AF7DFA1}" type="datetime1">
              <a:rPr lang="en-US" smtClean="0"/>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93AA-D070-4490-B510-EC7BD1F5F497}" type="slidenum">
              <a:rPr lang="en-US" smtClean="0"/>
              <a:t>‹#›</a:t>
            </a:fld>
            <a:endParaRPr lang="en-US"/>
          </a:p>
        </p:txBody>
      </p:sp>
    </p:spTree>
    <p:extLst>
      <p:ext uri="{BB962C8B-B14F-4D97-AF65-F5344CB8AC3E}">
        <p14:creationId xmlns:p14="http://schemas.microsoft.com/office/powerpoint/2010/main" val="98455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231A31-7C24-48BE-8F27-F3134A3CD6D1}" type="datetime1">
              <a:rPr lang="en-US" smtClean="0"/>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93AA-D070-4490-B510-EC7BD1F5F497}" type="slidenum">
              <a:rPr lang="en-US" smtClean="0"/>
              <a:t>‹#›</a:t>
            </a:fld>
            <a:endParaRPr lang="en-US"/>
          </a:p>
        </p:txBody>
      </p:sp>
    </p:spTree>
    <p:extLst>
      <p:ext uri="{BB962C8B-B14F-4D97-AF65-F5344CB8AC3E}">
        <p14:creationId xmlns:p14="http://schemas.microsoft.com/office/powerpoint/2010/main" val="2171072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EB44A3-735B-4B4A-97D6-3D36C6347E35}" type="datetime1">
              <a:rPr lang="en-US" smtClean="0"/>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93AA-D070-4490-B510-EC7BD1F5F497}" type="slidenum">
              <a:rPr lang="en-US" smtClean="0"/>
              <a:pPr/>
              <a:t>‹#›</a:t>
            </a:fld>
            <a:endParaRPr lang="en-US" dirty="0"/>
          </a:p>
        </p:txBody>
      </p:sp>
    </p:spTree>
    <p:extLst>
      <p:ext uri="{BB962C8B-B14F-4D97-AF65-F5344CB8AC3E}">
        <p14:creationId xmlns:p14="http://schemas.microsoft.com/office/powerpoint/2010/main" val="37719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62BB2F-1EA8-4065-BF08-A4A94E0AAD4F}" type="datetime1">
              <a:rPr lang="en-US" smtClean="0"/>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93AA-D070-4490-B510-EC7BD1F5F497}" type="slidenum">
              <a:rPr lang="en-US" smtClean="0"/>
              <a:t>‹#›</a:t>
            </a:fld>
            <a:endParaRPr lang="en-US"/>
          </a:p>
        </p:txBody>
      </p:sp>
    </p:spTree>
    <p:extLst>
      <p:ext uri="{BB962C8B-B14F-4D97-AF65-F5344CB8AC3E}">
        <p14:creationId xmlns:p14="http://schemas.microsoft.com/office/powerpoint/2010/main" val="3163705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DAFF92-1E5D-420D-BD6A-76CAAEACF70A}" type="datetime1">
              <a:rPr lang="en-US" smtClean="0"/>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93AA-D070-4490-B510-EC7BD1F5F497}" type="slidenum">
              <a:rPr lang="en-US" smtClean="0"/>
              <a:t>‹#›</a:t>
            </a:fld>
            <a:endParaRPr lang="en-US"/>
          </a:p>
        </p:txBody>
      </p:sp>
    </p:spTree>
    <p:extLst>
      <p:ext uri="{BB962C8B-B14F-4D97-AF65-F5344CB8AC3E}">
        <p14:creationId xmlns:p14="http://schemas.microsoft.com/office/powerpoint/2010/main" val="99997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904B3E-9F4A-4F37-9883-44148C425981}" type="datetime1">
              <a:rPr lang="en-US" smtClean="0"/>
              <a:t>7/6/2024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4593AA-D070-4490-B510-EC7BD1F5F497}" type="slidenum">
              <a:rPr lang="en-US" smtClean="0"/>
              <a:t>‹#›</a:t>
            </a:fld>
            <a:endParaRPr lang="en-US"/>
          </a:p>
        </p:txBody>
      </p:sp>
    </p:spTree>
    <p:extLst>
      <p:ext uri="{BB962C8B-B14F-4D97-AF65-F5344CB8AC3E}">
        <p14:creationId xmlns:p14="http://schemas.microsoft.com/office/powerpoint/2010/main" val="1919246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28AF7B-BF2A-4287-AB58-365696F328B8}" type="datetime1">
              <a:rPr lang="en-US" smtClean="0"/>
              <a:t>7/6/2024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4593AA-D070-4490-B510-EC7BD1F5F497}" type="slidenum">
              <a:rPr lang="en-US" smtClean="0"/>
              <a:t>‹#›</a:t>
            </a:fld>
            <a:endParaRPr lang="en-US"/>
          </a:p>
        </p:txBody>
      </p:sp>
    </p:spTree>
    <p:extLst>
      <p:ext uri="{BB962C8B-B14F-4D97-AF65-F5344CB8AC3E}">
        <p14:creationId xmlns:p14="http://schemas.microsoft.com/office/powerpoint/2010/main" val="1892239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145954-DDB8-482C-8FFE-0E78EE314265}" type="datetime1">
              <a:rPr lang="en-US" smtClean="0"/>
              <a:t>7/6/2024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593AA-D070-4490-B510-EC7BD1F5F497}" type="slidenum">
              <a:rPr lang="en-US" smtClean="0"/>
              <a:t>‹#›</a:t>
            </a:fld>
            <a:endParaRPr lang="en-US"/>
          </a:p>
        </p:txBody>
      </p:sp>
    </p:spTree>
    <p:extLst>
      <p:ext uri="{BB962C8B-B14F-4D97-AF65-F5344CB8AC3E}">
        <p14:creationId xmlns:p14="http://schemas.microsoft.com/office/powerpoint/2010/main" val="2733533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C91F613-0C24-4C00-B826-41E5BB2B9554}" type="datetime1">
              <a:rPr lang="en-US" smtClean="0"/>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93AA-D070-4490-B510-EC7BD1F5F497}" type="slidenum">
              <a:rPr lang="en-US" smtClean="0"/>
              <a:t>‹#›</a:t>
            </a:fld>
            <a:endParaRPr lang="en-US"/>
          </a:p>
        </p:txBody>
      </p:sp>
    </p:spTree>
    <p:extLst>
      <p:ext uri="{BB962C8B-B14F-4D97-AF65-F5344CB8AC3E}">
        <p14:creationId xmlns:p14="http://schemas.microsoft.com/office/powerpoint/2010/main" val="1622978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FF81A8-C384-4D49-BB52-3BFBC4CADB99}" type="datetime1">
              <a:rPr lang="en-US" smtClean="0"/>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93AA-D070-4490-B510-EC7BD1F5F497}" type="slidenum">
              <a:rPr lang="en-US" smtClean="0"/>
              <a:t>‹#›</a:t>
            </a:fld>
            <a:endParaRPr lang="en-US"/>
          </a:p>
        </p:txBody>
      </p:sp>
    </p:spTree>
    <p:extLst>
      <p:ext uri="{BB962C8B-B14F-4D97-AF65-F5344CB8AC3E}">
        <p14:creationId xmlns:p14="http://schemas.microsoft.com/office/powerpoint/2010/main" val="128120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7/6/2024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593AA-D070-4490-B510-EC7BD1F5F497}" type="slidenum">
              <a:rPr lang="en-US" smtClean="0"/>
              <a:t>‹#›</a:t>
            </a:fld>
            <a:endParaRPr lang="en-US" dirty="0"/>
          </a:p>
        </p:txBody>
      </p:sp>
    </p:spTree>
    <p:extLst>
      <p:ext uri="{BB962C8B-B14F-4D97-AF65-F5344CB8AC3E}">
        <p14:creationId xmlns:p14="http://schemas.microsoft.com/office/powerpoint/2010/main" val="329130620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6.xml"/><Relationship Id="rId7" Type="http://schemas.openxmlformats.org/officeDocument/2006/relationships/image" Target="../media/image4.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14.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sites.cc.gatech.edu/classes/AY2016/cs4476_fall/results/proj4/html/jnanda3/index.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oi.org/10.1109/ICEEICT62016.2024.10534464" TargetMode="External"/><Relationship Id="rId2" Type="http://schemas.openxmlformats.org/officeDocument/2006/relationships/hyperlink" Target="https://doi.org/10.23919/FRUCT61870.2024.10516372"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87BD8-5FD3-4D1C-9C5A-46B47A6A9BA7}"/>
              </a:ext>
            </a:extLst>
          </p:cNvPr>
          <p:cNvSpPr>
            <a:spLocks noGrp="1"/>
          </p:cNvSpPr>
          <p:nvPr>
            <p:ph type="ctrTitle"/>
          </p:nvPr>
        </p:nvSpPr>
        <p:spPr>
          <a:xfrm>
            <a:off x="722376" y="802298"/>
            <a:ext cx="10826495" cy="2541431"/>
          </a:xfrm>
        </p:spPr>
        <p:txBody>
          <a:bodyPr>
            <a:normAutofit/>
          </a:bodyPr>
          <a:lstStyle/>
          <a:p>
            <a:pPr algn="ctr"/>
            <a:r>
              <a:rPr lang="en-US" sz="4400"/>
              <a:t> </a:t>
            </a:r>
            <a:r>
              <a:rPr lang="en-US" sz="3600" cap="none"/>
              <a:t>Exploring New Frontiers in Imbalanced Learning: </a:t>
            </a:r>
            <a:br>
              <a:rPr lang="en-US" sz="3600" cap="none"/>
            </a:br>
            <a:r>
              <a:rPr lang="en-US" sz="3600" cap="none"/>
              <a:t>Data Complexity-Based Solutions</a:t>
            </a:r>
            <a:endParaRPr lang="en-US" sz="3600" dirty="0"/>
          </a:p>
        </p:txBody>
      </p:sp>
      <p:sp>
        <p:nvSpPr>
          <p:cNvPr id="3" name="Subtitle 2">
            <a:extLst>
              <a:ext uri="{FF2B5EF4-FFF2-40B4-BE49-F238E27FC236}">
                <a16:creationId xmlns:a16="http://schemas.microsoft.com/office/drawing/2014/main" id="{E22D86F5-3F8B-4985-B530-63407A02DABE}"/>
              </a:ext>
            </a:extLst>
          </p:cNvPr>
          <p:cNvSpPr>
            <a:spLocks noGrp="1"/>
          </p:cNvSpPr>
          <p:nvPr>
            <p:ph type="subTitle" idx="1"/>
          </p:nvPr>
        </p:nvSpPr>
        <p:spPr>
          <a:xfrm>
            <a:off x="8193023" y="4948524"/>
            <a:ext cx="2861827" cy="977621"/>
          </a:xfrm>
        </p:spPr>
        <p:txBody>
          <a:bodyPr/>
          <a:lstStyle/>
          <a:p>
            <a:pPr algn="r"/>
            <a:r>
              <a:rPr lang="en-US"/>
              <a:t>Asif Newaz</a:t>
            </a:r>
          </a:p>
          <a:p>
            <a:pPr algn="r"/>
            <a:r>
              <a:rPr lang="en-US"/>
              <a:t>ID: 2022-2-96-004</a:t>
            </a:r>
            <a:endParaRPr lang="en-US" dirty="0"/>
          </a:p>
        </p:txBody>
      </p:sp>
      <p:sp>
        <p:nvSpPr>
          <p:cNvPr id="4" name="Subtitle 2">
            <a:extLst>
              <a:ext uri="{FF2B5EF4-FFF2-40B4-BE49-F238E27FC236}">
                <a16:creationId xmlns:a16="http://schemas.microsoft.com/office/drawing/2014/main" id="{FFF34697-4E09-F6FD-5EB2-0C684D3183BE}"/>
              </a:ext>
            </a:extLst>
          </p:cNvPr>
          <p:cNvSpPr txBox="1">
            <a:spLocks/>
          </p:cNvSpPr>
          <p:nvPr/>
        </p:nvSpPr>
        <p:spPr>
          <a:xfrm>
            <a:off x="722377" y="5367528"/>
            <a:ext cx="4279391" cy="558616"/>
          </a:xfrm>
          <a:prstGeom prst="rect">
            <a:avLst/>
          </a:prstGeom>
        </p:spPr>
        <p:txBody>
          <a:bodyPr tIns="91440" bIns="91440">
            <a:normAutofit/>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cap="all" baseline="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algn="r"/>
            <a:r>
              <a:rPr lang="en-US"/>
              <a:t>Supervised by: Dr. taskeEd jabid</a:t>
            </a:r>
            <a:endParaRPr lang="en-US" dirty="0"/>
          </a:p>
        </p:txBody>
      </p:sp>
    </p:spTree>
    <p:extLst>
      <p:ext uri="{BB962C8B-B14F-4D97-AF65-F5344CB8AC3E}">
        <p14:creationId xmlns:p14="http://schemas.microsoft.com/office/powerpoint/2010/main" val="3380679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A9FC41-ECA0-00E0-87A6-00853577906D}"/>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Data Difficulty Factors</a:t>
            </a:r>
          </a:p>
        </p:txBody>
      </p:sp>
      <p:pic>
        <p:nvPicPr>
          <p:cNvPr id="8" name="Content Placeholder 7" descr="A diagram of a group of triangles&#10;&#10;Description automatically generated">
            <a:extLst>
              <a:ext uri="{FF2B5EF4-FFF2-40B4-BE49-F238E27FC236}">
                <a16:creationId xmlns:a16="http://schemas.microsoft.com/office/drawing/2014/main" id="{090E382A-11D2-2272-5793-3F756D8B9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664" y="2112579"/>
            <a:ext cx="5541264" cy="3036076"/>
          </a:xfrm>
          <a:prstGeom prst="rect">
            <a:avLst/>
          </a:prstGeom>
        </p:spPr>
      </p:pic>
      <p:pic>
        <p:nvPicPr>
          <p:cNvPr id="10" name="Content Placeholder 9" descr="A diagram of a variety of triangles&#10;&#10;Description automatically generated">
            <a:extLst>
              <a:ext uri="{FF2B5EF4-FFF2-40B4-BE49-F238E27FC236}">
                <a16:creationId xmlns:a16="http://schemas.microsoft.com/office/drawing/2014/main" id="{28885B79-01B7-E680-A701-7F7CF17AB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154" y="2112579"/>
            <a:ext cx="4588580" cy="3036076"/>
          </a:xfrm>
          <a:prstGeom prst="rect">
            <a:avLst/>
          </a:prstGeom>
        </p:spPr>
      </p:pic>
      <p:sp>
        <p:nvSpPr>
          <p:cNvPr id="6" name="Slide Number Placeholder 5">
            <a:extLst>
              <a:ext uri="{FF2B5EF4-FFF2-40B4-BE49-F238E27FC236}">
                <a16:creationId xmlns:a16="http://schemas.microsoft.com/office/drawing/2014/main" id="{83AF3FF4-1850-0896-20F1-D67A5989A273}"/>
              </a:ext>
            </a:extLst>
          </p:cNvPr>
          <p:cNvSpPr>
            <a:spLocks/>
          </p:cNvSpPr>
          <p:nvPr/>
        </p:nvSpPr>
        <p:spPr>
          <a:xfrm>
            <a:off x="11539728" y="6319685"/>
            <a:ext cx="476818" cy="359029"/>
          </a:xfrm>
          <a:prstGeom prst="rect">
            <a:avLst/>
          </a:prstGeom>
        </p:spPr>
        <p:txBody>
          <a:bodyPr/>
          <a:lstStyle/>
          <a:p>
            <a:pPr defTabSz="448056">
              <a:spcAft>
                <a:spcPts val="600"/>
              </a:spcAft>
            </a:pPr>
            <a:fld id="{F34593AA-D070-4490-B510-EC7BD1F5F497}" type="slidenum">
              <a:rPr lang="en-US" sz="1764" kern="1200">
                <a:solidFill>
                  <a:schemeClr val="tx1"/>
                </a:solidFill>
                <a:latin typeface="+mn-lt"/>
                <a:ea typeface="+mn-ea"/>
                <a:cs typeface="+mn-cs"/>
              </a:rPr>
              <a:pPr defTabSz="448056">
                <a:spcAft>
                  <a:spcPts val="600"/>
                </a:spcAft>
              </a:pPr>
              <a:t>10</a:t>
            </a:fld>
            <a:endParaRPr lang="en-US" dirty="0"/>
          </a:p>
        </p:txBody>
      </p:sp>
      <p:sp>
        <p:nvSpPr>
          <p:cNvPr id="11" name="TextBox 10">
            <a:extLst>
              <a:ext uri="{FF2B5EF4-FFF2-40B4-BE49-F238E27FC236}">
                <a16:creationId xmlns:a16="http://schemas.microsoft.com/office/drawing/2014/main" id="{DE8A7293-CB9B-FE2E-ED3A-BC13C7686A0C}"/>
              </a:ext>
            </a:extLst>
          </p:cNvPr>
          <p:cNvSpPr txBox="1"/>
          <p:nvPr/>
        </p:nvSpPr>
        <p:spPr>
          <a:xfrm>
            <a:off x="2243928" y="5257401"/>
            <a:ext cx="1810432" cy="338554"/>
          </a:xfrm>
          <a:prstGeom prst="rect">
            <a:avLst/>
          </a:prstGeom>
          <a:noFill/>
        </p:spPr>
        <p:txBody>
          <a:bodyPr wrap="none" rtlCol="0">
            <a:spAutoFit/>
          </a:bodyPr>
          <a:lstStyle/>
          <a:p>
            <a:pPr defTabSz="448056">
              <a:spcAft>
                <a:spcPts val="600"/>
              </a:spcAft>
            </a:pPr>
            <a:r>
              <a:rPr lang="en-US" sz="1600" kern="1200" dirty="0">
                <a:solidFill>
                  <a:schemeClr val="tx1"/>
                </a:solidFill>
                <a:latin typeface="+mn-lt"/>
                <a:ea typeface="+mn-ea"/>
                <a:cs typeface="+mn-cs"/>
              </a:rPr>
              <a:t>Fig. 4: Class overlap</a:t>
            </a:r>
            <a:endParaRPr lang="en-US" sz="1600" dirty="0"/>
          </a:p>
        </p:txBody>
      </p:sp>
      <p:sp>
        <p:nvSpPr>
          <p:cNvPr id="12" name="TextBox 11">
            <a:extLst>
              <a:ext uri="{FF2B5EF4-FFF2-40B4-BE49-F238E27FC236}">
                <a16:creationId xmlns:a16="http://schemas.microsoft.com/office/drawing/2014/main" id="{6316A4AF-1D8C-5AEC-3D3C-169A67CE0C9A}"/>
              </a:ext>
            </a:extLst>
          </p:cNvPr>
          <p:cNvSpPr txBox="1"/>
          <p:nvPr/>
        </p:nvSpPr>
        <p:spPr>
          <a:xfrm>
            <a:off x="7493062" y="5257401"/>
            <a:ext cx="1954381" cy="338554"/>
          </a:xfrm>
          <a:prstGeom prst="rect">
            <a:avLst/>
          </a:prstGeom>
          <a:noFill/>
        </p:spPr>
        <p:txBody>
          <a:bodyPr wrap="none" rtlCol="0">
            <a:spAutoFit/>
          </a:bodyPr>
          <a:lstStyle/>
          <a:p>
            <a:pPr defTabSz="448056">
              <a:spcAft>
                <a:spcPts val="600"/>
              </a:spcAft>
            </a:pPr>
            <a:r>
              <a:rPr lang="en-US" sz="1600" kern="1200" dirty="0">
                <a:solidFill>
                  <a:schemeClr val="tx1"/>
                </a:solidFill>
                <a:latin typeface="+mn-lt"/>
                <a:ea typeface="+mn-ea"/>
                <a:cs typeface="+mn-cs"/>
              </a:rPr>
              <a:t>Fig. 5: Small disjuncts</a:t>
            </a:r>
            <a:endParaRPr lang="en-US" sz="1600" dirty="0"/>
          </a:p>
        </p:txBody>
      </p:sp>
    </p:spTree>
    <p:extLst>
      <p:ext uri="{BB962C8B-B14F-4D97-AF65-F5344CB8AC3E}">
        <p14:creationId xmlns:p14="http://schemas.microsoft.com/office/powerpoint/2010/main" val="3251364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838200" y="557188"/>
            <a:ext cx="10515600" cy="1133499"/>
          </a:xfrm>
        </p:spPr>
        <p:txBody>
          <a:bodyPr>
            <a:normAutofit/>
          </a:bodyPr>
          <a:lstStyle/>
          <a:p>
            <a:pPr algn="ctr"/>
            <a:r>
              <a:rPr lang="en-US" sz="5200" cap="none"/>
              <a:t>Motivation and Objective</a:t>
            </a:r>
          </a:p>
        </p:txBody>
      </p:sp>
      <p:sp>
        <p:nvSpPr>
          <p:cNvPr id="5" name="Slide Number Placeholder 4">
            <a:extLst>
              <a:ext uri="{FF2B5EF4-FFF2-40B4-BE49-F238E27FC236}">
                <a16:creationId xmlns:a16="http://schemas.microsoft.com/office/drawing/2014/main" id="{B283C170-B2F1-9281-1F0C-DEE1D1690BDE}"/>
              </a:ext>
            </a:extLst>
          </p:cNvPr>
          <p:cNvSpPr>
            <a:spLocks noGrp="1"/>
          </p:cNvSpPr>
          <p:nvPr>
            <p:ph type="sldNum" sz="quarter" idx="12"/>
          </p:nvPr>
        </p:nvSpPr>
        <p:spPr>
          <a:xfrm>
            <a:off x="11612880" y="6392252"/>
            <a:ext cx="472440" cy="365125"/>
          </a:xfrm>
        </p:spPr>
        <p:txBody>
          <a:bodyPr>
            <a:normAutofit/>
          </a:bodyPr>
          <a:lstStyle/>
          <a:p>
            <a:pPr>
              <a:spcAft>
                <a:spcPts val="600"/>
              </a:spcAft>
            </a:pPr>
            <a:fld id="{F34593AA-D070-4490-B510-EC7BD1F5F497}" type="slidenum">
              <a:rPr lang="en-US"/>
              <a:pPr>
                <a:spcAft>
                  <a:spcPts val="600"/>
                </a:spcAft>
              </a:pPr>
              <a:t>11</a:t>
            </a:fld>
            <a:endParaRPr lang="en-US" dirty="0"/>
          </a:p>
        </p:txBody>
      </p:sp>
      <p:graphicFrame>
        <p:nvGraphicFramePr>
          <p:cNvPr id="59" name="Content Placeholder 2">
            <a:extLst>
              <a:ext uri="{FF2B5EF4-FFF2-40B4-BE49-F238E27FC236}">
                <a16:creationId xmlns:a16="http://schemas.microsoft.com/office/drawing/2014/main" id="{DF92BCA2-C33A-0ECA-A588-301BE466E388}"/>
              </a:ext>
            </a:extLst>
          </p:cNvPr>
          <p:cNvGraphicFramePr>
            <a:graphicFrameLocks noGrp="1"/>
          </p:cNvGraphicFramePr>
          <p:nvPr>
            <p:ph idx="1"/>
            <p:extLst>
              <p:ext uri="{D42A27DB-BD31-4B8C-83A1-F6EECF244321}">
                <p14:modId xmlns:p14="http://schemas.microsoft.com/office/powerpoint/2010/main" val="3741945208"/>
              </p:ext>
            </p:extLst>
          </p:nvPr>
        </p:nvGraphicFramePr>
        <p:xfrm>
          <a:off x="838200" y="1828800"/>
          <a:ext cx="10847832" cy="46268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0752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838200" y="557188"/>
            <a:ext cx="10515600" cy="1133499"/>
          </a:xfrm>
        </p:spPr>
        <p:txBody>
          <a:bodyPr>
            <a:normAutofit/>
          </a:bodyPr>
          <a:lstStyle/>
          <a:p>
            <a:pPr algn="ctr"/>
            <a:r>
              <a:rPr lang="en-US" sz="5200" cap="none"/>
              <a:t>Contributions</a:t>
            </a:r>
          </a:p>
        </p:txBody>
      </p:sp>
      <p:sp>
        <p:nvSpPr>
          <p:cNvPr id="5" name="Slide Number Placeholder 4">
            <a:extLst>
              <a:ext uri="{FF2B5EF4-FFF2-40B4-BE49-F238E27FC236}">
                <a16:creationId xmlns:a16="http://schemas.microsoft.com/office/drawing/2014/main" id="{B283C170-B2F1-9281-1F0C-DEE1D1690BDE}"/>
              </a:ext>
            </a:extLst>
          </p:cNvPr>
          <p:cNvSpPr>
            <a:spLocks noGrp="1"/>
          </p:cNvSpPr>
          <p:nvPr>
            <p:ph type="sldNum" sz="quarter" idx="12"/>
          </p:nvPr>
        </p:nvSpPr>
        <p:spPr>
          <a:xfrm>
            <a:off x="11695176" y="6356350"/>
            <a:ext cx="362712" cy="365125"/>
          </a:xfrm>
        </p:spPr>
        <p:txBody>
          <a:bodyPr>
            <a:normAutofit/>
          </a:bodyPr>
          <a:lstStyle/>
          <a:p>
            <a:pPr>
              <a:spcAft>
                <a:spcPts val="600"/>
              </a:spcAft>
            </a:pPr>
            <a:fld id="{F34593AA-D070-4490-B510-EC7BD1F5F497}" type="slidenum">
              <a:rPr lang="en-US" smtClean="0"/>
              <a:pPr>
                <a:spcAft>
                  <a:spcPts val="600"/>
                </a:spcAft>
              </a:pPr>
              <a:t>12</a:t>
            </a:fld>
            <a:endParaRPr lang="en-US"/>
          </a:p>
        </p:txBody>
      </p:sp>
      <p:graphicFrame>
        <p:nvGraphicFramePr>
          <p:cNvPr id="7" name="Content Placeholder 2">
            <a:extLst>
              <a:ext uri="{FF2B5EF4-FFF2-40B4-BE49-F238E27FC236}">
                <a16:creationId xmlns:a16="http://schemas.microsoft.com/office/drawing/2014/main" id="{EB0019D3-F108-0DC2-E28B-85DC0097AECA}"/>
              </a:ext>
            </a:extLst>
          </p:cNvPr>
          <p:cNvGraphicFramePr>
            <a:graphicFrameLocks noGrp="1"/>
          </p:cNvGraphicFramePr>
          <p:nvPr>
            <p:ph idx="1"/>
            <p:extLst>
              <p:ext uri="{D42A27DB-BD31-4B8C-83A1-F6EECF244321}">
                <p14:modId xmlns:p14="http://schemas.microsoft.com/office/powerpoint/2010/main" val="380479365"/>
              </p:ext>
            </p:extLst>
          </p:nvPr>
        </p:nvGraphicFramePr>
        <p:xfrm>
          <a:off x="838200" y="1828800"/>
          <a:ext cx="10515600" cy="4773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7662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1371599" y="294538"/>
            <a:ext cx="9895951" cy="1033669"/>
          </a:xfrm>
        </p:spPr>
        <p:txBody>
          <a:bodyPr>
            <a:normAutofit/>
          </a:bodyPr>
          <a:lstStyle/>
          <a:p>
            <a:r>
              <a:rPr lang="en-US" sz="3400" cap="none">
                <a:solidFill>
                  <a:srgbClr val="FFFFFF"/>
                </a:solidFill>
              </a:rPr>
              <a:t>Efficacy Analysis of Different Techniques used in Imbalanced Learning</a:t>
            </a:r>
          </a:p>
        </p:txBody>
      </p:sp>
      <p:sp>
        <p:nvSpPr>
          <p:cNvPr id="3" name="Content Placeholder 2">
            <a:extLst>
              <a:ext uri="{FF2B5EF4-FFF2-40B4-BE49-F238E27FC236}">
                <a16:creationId xmlns:a16="http://schemas.microsoft.com/office/drawing/2014/main" id="{B8E6D6F3-16C5-4832-B9DB-1F22659F8418}"/>
              </a:ext>
            </a:extLst>
          </p:cNvPr>
          <p:cNvSpPr>
            <a:spLocks noGrp="1"/>
          </p:cNvSpPr>
          <p:nvPr>
            <p:ph idx="1"/>
          </p:nvPr>
        </p:nvSpPr>
        <p:spPr>
          <a:xfrm>
            <a:off x="1371599" y="1891970"/>
            <a:ext cx="9724031" cy="4563461"/>
          </a:xfrm>
        </p:spPr>
        <p:txBody>
          <a:bodyPr anchor="ctr">
            <a:normAutofit lnSpcReduction="10000"/>
          </a:bodyPr>
          <a:lstStyle/>
          <a:p>
            <a:pPr algn="just"/>
            <a:r>
              <a:rPr lang="en-US" sz="1600" dirty="0"/>
              <a:t>An experimental study was conducted on 84 imbalanced datasets with different degrees of imbalance and overlapping to evaluate the performance of 30 different state-of-the-art techniques.</a:t>
            </a:r>
          </a:p>
          <a:p>
            <a:pPr algn="just"/>
            <a:endParaRPr lang="en-US" sz="1600" dirty="0"/>
          </a:p>
          <a:p>
            <a:pPr algn="just"/>
            <a:r>
              <a:rPr lang="en-US" sz="1600" dirty="0"/>
              <a:t>Experimental Framework:</a:t>
            </a:r>
          </a:p>
          <a:p>
            <a:pPr lvl="1" algn="just">
              <a:lnSpc>
                <a:spcPct val="150000"/>
              </a:lnSpc>
            </a:pPr>
            <a:r>
              <a:rPr lang="en-US" sz="1600" dirty="0"/>
              <a:t>The datasets were collected from various public repositories such as UCI and KEEL.</a:t>
            </a:r>
          </a:p>
          <a:p>
            <a:pPr lvl="1" algn="just">
              <a:lnSpc>
                <a:spcPct val="150000"/>
              </a:lnSpc>
            </a:pPr>
            <a:r>
              <a:rPr lang="en-US" sz="1600" dirty="0"/>
              <a:t>Two different classification algorithms - SVM and RF were utilized as the base learning classifier.</a:t>
            </a:r>
          </a:p>
          <a:p>
            <a:pPr lvl="1" algn="just">
              <a:lnSpc>
                <a:spcPct val="150000"/>
              </a:lnSpc>
            </a:pPr>
            <a:r>
              <a:rPr lang="en-US" sz="1600" dirty="0"/>
              <a:t>A repeated 5-fold stratified cross-validation strategy was adopted for performance evaluation.</a:t>
            </a:r>
          </a:p>
          <a:p>
            <a:pPr lvl="1" algn="just">
              <a:lnSpc>
                <a:spcPct val="150000"/>
              </a:lnSpc>
            </a:pPr>
            <a:r>
              <a:rPr lang="en-US" sz="1600" dirty="0"/>
              <a:t>Mainly composite metrics like MCC, ROC-AUC and G-mean was considered for performance measure.</a:t>
            </a:r>
          </a:p>
          <a:p>
            <a:pPr lvl="1" algn="just">
              <a:lnSpc>
                <a:spcPct val="150000"/>
              </a:lnSpc>
            </a:pPr>
            <a:r>
              <a:rPr lang="en-US" sz="1600" dirty="0"/>
              <a:t>The IR of the datasets varied from 1.8 to 129. For ease of discussion, the datasets were grouped into 3 categories based on their IR. </a:t>
            </a:r>
          </a:p>
          <a:p>
            <a:pPr lvl="7" algn="just"/>
            <a:r>
              <a:rPr lang="en-US" sz="1600" dirty="0"/>
              <a:t>Low imbalance: IR&lt;10</a:t>
            </a:r>
          </a:p>
          <a:p>
            <a:pPr lvl="7" algn="just"/>
            <a:r>
              <a:rPr lang="en-US" sz="1600" dirty="0"/>
              <a:t>Mid imbalance: IR=10-30</a:t>
            </a:r>
          </a:p>
          <a:p>
            <a:pPr lvl="7" algn="just"/>
            <a:r>
              <a:rPr lang="en-US" sz="1600" dirty="0"/>
              <a:t>High imbalance: IR&gt;30</a:t>
            </a:r>
          </a:p>
          <a:p>
            <a:pPr algn="just"/>
            <a:endParaRPr lang="en-US" sz="1400" dirty="0"/>
          </a:p>
        </p:txBody>
      </p:sp>
      <p:sp>
        <p:nvSpPr>
          <p:cNvPr id="5" name="Slide Number Placeholder 4">
            <a:extLst>
              <a:ext uri="{FF2B5EF4-FFF2-40B4-BE49-F238E27FC236}">
                <a16:creationId xmlns:a16="http://schemas.microsoft.com/office/drawing/2014/main" id="{B283C170-B2F1-9281-1F0C-DEE1D1690BDE}"/>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13</a:t>
            </a:fld>
            <a:endParaRPr lang="en-US" sz="1100">
              <a:solidFill>
                <a:schemeClr val="tx1">
                  <a:lumMod val="50000"/>
                  <a:lumOff val="50000"/>
                </a:schemeClr>
              </a:solidFill>
            </a:endParaRPr>
          </a:p>
        </p:txBody>
      </p:sp>
    </p:spTree>
    <p:extLst>
      <p:ext uri="{BB962C8B-B14F-4D97-AF65-F5344CB8AC3E}">
        <p14:creationId xmlns:p14="http://schemas.microsoft.com/office/powerpoint/2010/main" val="3850353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52BEE-5F34-C620-DCF1-47D612B2294D}"/>
              </a:ext>
            </a:extLst>
          </p:cNvPr>
          <p:cNvSpPr>
            <a:spLocks noGrp="1"/>
          </p:cNvSpPr>
          <p:nvPr>
            <p:ph type="title"/>
          </p:nvPr>
        </p:nvSpPr>
        <p:spPr>
          <a:xfrm>
            <a:off x="699713" y="248038"/>
            <a:ext cx="9011215" cy="1159200"/>
          </a:xfrm>
        </p:spPr>
        <p:txBody>
          <a:bodyPr vert="horz" lIns="91440" tIns="45720" rIns="91440" bIns="45720" rtlCol="0" anchor="ctr">
            <a:normAutofit/>
          </a:bodyPr>
          <a:lstStyle/>
          <a:p>
            <a:r>
              <a:rPr lang="en-US" sz="3700" kern="1200" dirty="0">
                <a:solidFill>
                  <a:srgbClr val="FFFFFF"/>
                </a:solidFill>
                <a:latin typeface="+mj-lt"/>
                <a:ea typeface="+mj-ea"/>
                <a:cs typeface="+mj-cs"/>
              </a:rPr>
              <a:t>Methodologies Utilized in the Experiment</a:t>
            </a:r>
          </a:p>
        </p:txBody>
      </p:sp>
      <p:pic>
        <p:nvPicPr>
          <p:cNvPr id="7" name="Content Placeholder 6" descr="A diagram of a learning process&#10;&#10;Description automatically generated">
            <a:extLst>
              <a:ext uri="{FF2B5EF4-FFF2-40B4-BE49-F238E27FC236}">
                <a16:creationId xmlns:a16="http://schemas.microsoft.com/office/drawing/2014/main" id="{636D4ED8-B6E7-3BD5-3346-5ABC4C01CF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6895" y="1966293"/>
            <a:ext cx="8058209" cy="4452160"/>
          </a:xfrm>
          <a:prstGeom prst="rect">
            <a:avLst/>
          </a:prstGeom>
        </p:spPr>
      </p:pic>
      <p:sp>
        <p:nvSpPr>
          <p:cNvPr id="5" name="Slide Number Placeholder 4">
            <a:extLst>
              <a:ext uri="{FF2B5EF4-FFF2-40B4-BE49-F238E27FC236}">
                <a16:creationId xmlns:a16="http://schemas.microsoft.com/office/drawing/2014/main" id="{5A98CCA0-1DAA-ACE6-8BD9-054912108DDE}"/>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defTabSz="914400">
              <a:spcAft>
                <a:spcPts val="600"/>
              </a:spcAft>
            </a:pPr>
            <a:fld id="{F34593AA-D070-4490-B510-EC7BD1F5F497}" type="slidenum">
              <a:rPr lang="en-US" sz="1100">
                <a:solidFill>
                  <a:schemeClr val="tx1">
                    <a:lumMod val="50000"/>
                    <a:lumOff val="50000"/>
                  </a:schemeClr>
                </a:solidFill>
              </a:rPr>
              <a:pPr defTabSz="914400">
                <a:spcAft>
                  <a:spcPts val="600"/>
                </a:spcAft>
              </a:pPr>
              <a:t>14</a:t>
            </a:fld>
            <a:endParaRPr lang="en-US" sz="1100">
              <a:solidFill>
                <a:schemeClr val="tx1">
                  <a:lumMod val="50000"/>
                  <a:lumOff val="50000"/>
                </a:schemeClr>
              </a:solidFill>
            </a:endParaRPr>
          </a:p>
        </p:txBody>
      </p:sp>
      <p:sp>
        <p:nvSpPr>
          <p:cNvPr id="3" name="TextBox 2">
            <a:extLst>
              <a:ext uri="{FF2B5EF4-FFF2-40B4-BE49-F238E27FC236}">
                <a16:creationId xmlns:a16="http://schemas.microsoft.com/office/drawing/2014/main" id="{109582C2-64F6-B083-76FC-60AF3F8FCDF4}"/>
              </a:ext>
            </a:extLst>
          </p:cNvPr>
          <p:cNvSpPr txBox="1"/>
          <p:nvPr/>
        </p:nvSpPr>
        <p:spPr>
          <a:xfrm>
            <a:off x="5214667" y="6396582"/>
            <a:ext cx="1762662" cy="307777"/>
          </a:xfrm>
          <a:prstGeom prst="rect">
            <a:avLst/>
          </a:prstGeom>
          <a:noFill/>
        </p:spPr>
        <p:txBody>
          <a:bodyPr wrap="none" rtlCol="0">
            <a:spAutoFit/>
          </a:bodyPr>
          <a:lstStyle/>
          <a:p>
            <a:r>
              <a:rPr lang="en-US" sz="1400" dirty="0"/>
              <a:t>Fig. 6: Methodologies</a:t>
            </a:r>
          </a:p>
        </p:txBody>
      </p:sp>
    </p:spTree>
    <p:extLst>
      <p:ext uri="{BB962C8B-B14F-4D97-AF65-F5344CB8AC3E}">
        <p14:creationId xmlns:p14="http://schemas.microsoft.com/office/powerpoint/2010/main" val="2295598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681319" y="499397"/>
            <a:ext cx="11023001" cy="945355"/>
          </a:xfrm>
        </p:spPr>
        <p:txBody>
          <a:bodyPr anchor="b">
            <a:normAutofit/>
          </a:bodyPr>
          <a:lstStyle/>
          <a:p>
            <a:r>
              <a:rPr lang="en-US" sz="4000" cap="none" dirty="0"/>
              <a:t>Performance Analysis of Oversampling Techniques</a:t>
            </a:r>
          </a:p>
        </p:txBody>
      </p:sp>
      <p:sp>
        <p:nvSpPr>
          <p:cNvPr id="3" name="Content Placeholder 2">
            <a:extLst>
              <a:ext uri="{FF2B5EF4-FFF2-40B4-BE49-F238E27FC236}">
                <a16:creationId xmlns:a16="http://schemas.microsoft.com/office/drawing/2014/main" id="{B8E6D6F3-16C5-4832-B9DB-1F22659F8418}"/>
              </a:ext>
            </a:extLst>
          </p:cNvPr>
          <p:cNvSpPr>
            <a:spLocks noGrp="1"/>
          </p:cNvSpPr>
          <p:nvPr>
            <p:ph idx="1"/>
          </p:nvPr>
        </p:nvSpPr>
        <p:spPr>
          <a:xfrm>
            <a:off x="681319" y="2423821"/>
            <a:ext cx="5271425" cy="3519780"/>
          </a:xfrm>
        </p:spPr>
        <p:txBody>
          <a:bodyPr>
            <a:normAutofit/>
          </a:bodyPr>
          <a:lstStyle/>
          <a:p>
            <a:pPr algn="just"/>
            <a:r>
              <a:rPr lang="en-US" sz="1800" dirty="0"/>
              <a:t>There is a noticeable decline in performance in higher imbalances.</a:t>
            </a:r>
          </a:p>
          <a:p>
            <a:pPr algn="just"/>
            <a:r>
              <a:rPr lang="en-US" sz="1800" dirty="0"/>
              <a:t>High IR necessitates the generation a substantial number of new samples to balance the dataset.</a:t>
            </a:r>
          </a:p>
          <a:p>
            <a:pPr algn="just"/>
            <a:r>
              <a:rPr lang="en-US" sz="1800" dirty="0"/>
              <a:t> Generating too many new samples from a limited number of examples can produce noisy samples that may not accurately represent the minority class.</a:t>
            </a:r>
          </a:p>
          <a:p>
            <a:pPr algn="just"/>
            <a:r>
              <a:rPr lang="en-US" sz="1800" dirty="0"/>
              <a:t>Most of the OS approaches do not address the issue of overlapping.</a:t>
            </a:r>
          </a:p>
          <a:p>
            <a:pPr algn="just"/>
            <a:endParaRPr lang="en-US" sz="2000" dirty="0"/>
          </a:p>
        </p:txBody>
      </p:sp>
      <p:pic>
        <p:nvPicPr>
          <p:cNvPr id="6" name="Picture 5" descr="A graph showing a number of different colored lines&#10;&#10;Description automatically generated with medium confidence">
            <a:extLst>
              <a:ext uri="{FF2B5EF4-FFF2-40B4-BE49-F238E27FC236}">
                <a16:creationId xmlns:a16="http://schemas.microsoft.com/office/drawing/2014/main" id="{4B294EEB-D06F-7D9F-E824-14B253741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007" y="2236246"/>
            <a:ext cx="5791353" cy="3519780"/>
          </a:xfrm>
          <a:prstGeom prst="rect">
            <a:avLst/>
          </a:prstGeom>
        </p:spPr>
      </p:pic>
      <p:sp>
        <p:nvSpPr>
          <p:cNvPr id="31" name="Rectangle 3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283C170-B2F1-9281-1F0C-DEE1D1690BDE}"/>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rgbClr val="FFFFFF"/>
                </a:solidFill>
              </a:rPr>
              <a:pPr>
                <a:spcAft>
                  <a:spcPts val="600"/>
                </a:spcAft>
              </a:pPr>
              <a:t>15</a:t>
            </a:fld>
            <a:endParaRPr lang="en-US" sz="1100">
              <a:solidFill>
                <a:srgbClr val="FFFFFF"/>
              </a:solidFill>
            </a:endParaRPr>
          </a:p>
        </p:txBody>
      </p:sp>
    </p:spTree>
    <p:extLst>
      <p:ext uri="{BB962C8B-B14F-4D97-AF65-F5344CB8AC3E}">
        <p14:creationId xmlns:p14="http://schemas.microsoft.com/office/powerpoint/2010/main" val="2970200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681319" y="499397"/>
            <a:ext cx="11023001" cy="945355"/>
          </a:xfrm>
        </p:spPr>
        <p:txBody>
          <a:bodyPr anchor="b">
            <a:normAutofit/>
          </a:bodyPr>
          <a:lstStyle/>
          <a:p>
            <a:r>
              <a:rPr lang="en-US" sz="4000" cap="none" dirty="0"/>
              <a:t>Performance Analysis of </a:t>
            </a:r>
            <a:r>
              <a:rPr lang="en-US" sz="4000" dirty="0"/>
              <a:t>Unde</a:t>
            </a:r>
            <a:r>
              <a:rPr lang="en-US" sz="4000" cap="none" dirty="0"/>
              <a:t>rsampling Techniques</a:t>
            </a:r>
          </a:p>
        </p:txBody>
      </p:sp>
      <p:sp>
        <p:nvSpPr>
          <p:cNvPr id="3" name="Content Placeholder 2">
            <a:extLst>
              <a:ext uri="{FF2B5EF4-FFF2-40B4-BE49-F238E27FC236}">
                <a16:creationId xmlns:a16="http://schemas.microsoft.com/office/drawing/2014/main" id="{B8E6D6F3-16C5-4832-B9DB-1F22659F8418}"/>
              </a:ext>
            </a:extLst>
          </p:cNvPr>
          <p:cNvSpPr>
            <a:spLocks noGrp="1"/>
          </p:cNvSpPr>
          <p:nvPr>
            <p:ph idx="1"/>
          </p:nvPr>
        </p:nvSpPr>
        <p:spPr>
          <a:xfrm>
            <a:off x="681319" y="2423821"/>
            <a:ext cx="4439321" cy="3519780"/>
          </a:xfrm>
        </p:spPr>
        <p:txBody>
          <a:bodyPr>
            <a:normAutofit/>
          </a:bodyPr>
          <a:lstStyle/>
          <a:p>
            <a:pPr algn="just"/>
            <a:r>
              <a:rPr lang="en-US" sz="1800" dirty="0"/>
              <a:t>Perform well in lower IR, but all showed a significant decline in performance as the IR increased.</a:t>
            </a:r>
          </a:p>
          <a:p>
            <a:pPr algn="just"/>
            <a:r>
              <a:rPr lang="en-US" sz="1800" dirty="0"/>
              <a:t>Removing samples from the data might cause loss of valuable information. </a:t>
            </a:r>
          </a:p>
          <a:p>
            <a:pPr algn="just"/>
            <a:r>
              <a:rPr lang="en-US" sz="1800" dirty="0"/>
              <a:t>They do not increase the presence of minority-class instances in the feature space. </a:t>
            </a:r>
          </a:p>
          <a:p>
            <a:endParaRPr lang="en-US" sz="2000" dirty="0"/>
          </a:p>
        </p:txBody>
      </p:sp>
      <p:sp>
        <p:nvSpPr>
          <p:cNvPr id="31" name="Rectangle 3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283C170-B2F1-9281-1F0C-DEE1D1690BDE}"/>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rgbClr val="FFFFFF"/>
                </a:solidFill>
              </a:rPr>
              <a:pPr>
                <a:spcAft>
                  <a:spcPts val="600"/>
                </a:spcAft>
              </a:pPr>
              <a:t>16</a:t>
            </a:fld>
            <a:endParaRPr lang="en-US" sz="1100">
              <a:solidFill>
                <a:srgbClr val="FFFFFF"/>
              </a:solidFill>
            </a:endParaRPr>
          </a:p>
        </p:txBody>
      </p:sp>
      <p:pic>
        <p:nvPicPr>
          <p:cNvPr id="7" name="Picture 6" descr="A graph showing different colored bars&#10;&#10;Description automatically generated with medium confidence">
            <a:extLst>
              <a:ext uri="{FF2B5EF4-FFF2-40B4-BE49-F238E27FC236}">
                <a16:creationId xmlns:a16="http://schemas.microsoft.com/office/drawing/2014/main" id="{F2547C48-944A-5FA3-C0B3-464750D5E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067" y="1907266"/>
            <a:ext cx="6533421" cy="4036335"/>
          </a:xfrm>
          <a:prstGeom prst="rect">
            <a:avLst/>
          </a:prstGeom>
        </p:spPr>
      </p:pic>
    </p:spTree>
    <p:extLst>
      <p:ext uri="{BB962C8B-B14F-4D97-AF65-F5344CB8AC3E}">
        <p14:creationId xmlns:p14="http://schemas.microsoft.com/office/powerpoint/2010/main" val="210949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681319" y="499397"/>
            <a:ext cx="11023001" cy="945355"/>
          </a:xfrm>
        </p:spPr>
        <p:txBody>
          <a:bodyPr anchor="b">
            <a:normAutofit/>
          </a:bodyPr>
          <a:lstStyle/>
          <a:p>
            <a:r>
              <a:rPr lang="en-US" sz="4000" cap="none" dirty="0"/>
              <a:t>Performance Analysis of </a:t>
            </a:r>
            <a:r>
              <a:rPr lang="en-US" sz="4000" dirty="0"/>
              <a:t>Unde</a:t>
            </a:r>
            <a:r>
              <a:rPr lang="en-US" sz="4000" cap="none" dirty="0"/>
              <a:t>rsampling Techniques</a:t>
            </a:r>
          </a:p>
        </p:txBody>
      </p:sp>
      <p:sp>
        <p:nvSpPr>
          <p:cNvPr id="3" name="Content Placeholder 2">
            <a:extLst>
              <a:ext uri="{FF2B5EF4-FFF2-40B4-BE49-F238E27FC236}">
                <a16:creationId xmlns:a16="http://schemas.microsoft.com/office/drawing/2014/main" id="{B8E6D6F3-16C5-4832-B9DB-1F22659F8418}"/>
              </a:ext>
            </a:extLst>
          </p:cNvPr>
          <p:cNvSpPr>
            <a:spLocks noGrp="1"/>
          </p:cNvSpPr>
          <p:nvPr>
            <p:ph idx="1"/>
          </p:nvPr>
        </p:nvSpPr>
        <p:spPr>
          <a:xfrm>
            <a:off x="681319" y="2423821"/>
            <a:ext cx="10520081" cy="3519780"/>
          </a:xfrm>
        </p:spPr>
        <p:txBody>
          <a:bodyPr>
            <a:normAutofit/>
          </a:bodyPr>
          <a:lstStyle/>
          <a:p>
            <a:pPr algn="just"/>
            <a:r>
              <a:rPr lang="en-US" sz="1800" dirty="0"/>
              <a:t>There are two types of US techniques: </a:t>
            </a:r>
          </a:p>
          <a:p>
            <a:pPr marL="857250" lvl="1" indent="-400050" algn="just">
              <a:buFont typeface="+mj-lt"/>
              <a:buAutoNum type="romanLcPeriod"/>
            </a:pPr>
            <a:r>
              <a:rPr lang="en-US" sz="1800" dirty="0"/>
              <a:t>Distribution-based: Eliminates as many samples required to balance class distribution. </a:t>
            </a:r>
          </a:p>
          <a:p>
            <a:pPr marL="857250" lvl="1" indent="-400050" algn="just">
              <a:buFont typeface="+mj-lt"/>
              <a:buAutoNum type="romanLcPeriod"/>
            </a:pPr>
            <a:r>
              <a:rPr lang="en-US" sz="1800" dirty="0"/>
              <a:t>Overlap-based: Use certain heuristics to carefully select samples for removal that will reduce overlapping. </a:t>
            </a:r>
          </a:p>
          <a:p>
            <a:pPr algn="just"/>
            <a:r>
              <a:rPr lang="en-US" sz="1800" dirty="0"/>
              <a:t>Overlap-based approaches fail to balance the data adequately. In higher imbalances, the data remains significantly imbalanced. Consequently, these techniques fail to shift the bias.</a:t>
            </a:r>
          </a:p>
          <a:p>
            <a:pPr algn="just"/>
            <a:r>
              <a:rPr lang="en-US" sz="1800" dirty="0"/>
              <a:t>For distribution-based approaches, in the case of highly imbalanced scenarios, removing too many samples leads to very poor prediction performance due to significant loss of information.</a:t>
            </a:r>
          </a:p>
        </p:txBody>
      </p:sp>
      <p:sp>
        <p:nvSpPr>
          <p:cNvPr id="31" name="Rectangle 3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283C170-B2F1-9281-1F0C-DEE1D1690BDE}"/>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rgbClr val="FFFFFF"/>
                </a:solidFill>
              </a:rPr>
              <a:pPr>
                <a:spcAft>
                  <a:spcPts val="600"/>
                </a:spcAft>
              </a:pPr>
              <a:t>17</a:t>
            </a:fld>
            <a:endParaRPr lang="en-US" sz="1100">
              <a:solidFill>
                <a:srgbClr val="FFFFFF"/>
              </a:solidFill>
            </a:endParaRPr>
          </a:p>
        </p:txBody>
      </p:sp>
    </p:spTree>
    <p:extLst>
      <p:ext uri="{BB962C8B-B14F-4D97-AF65-F5344CB8AC3E}">
        <p14:creationId xmlns:p14="http://schemas.microsoft.com/office/powerpoint/2010/main" val="1234542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1136397" y="502021"/>
            <a:ext cx="10577068" cy="832651"/>
          </a:xfrm>
        </p:spPr>
        <p:txBody>
          <a:bodyPr anchor="b">
            <a:normAutofit/>
          </a:bodyPr>
          <a:lstStyle/>
          <a:p>
            <a:r>
              <a:rPr lang="en-US" sz="3700" cap="none" dirty="0"/>
              <a:t>Performance Analysis of </a:t>
            </a:r>
            <a:r>
              <a:rPr lang="en-US" sz="3700" dirty="0"/>
              <a:t>Hybrid S</a:t>
            </a:r>
            <a:r>
              <a:rPr lang="en-US" sz="3700" cap="none" dirty="0"/>
              <a:t>ampling Techniques</a:t>
            </a:r>
          </a:p>
        </p:txBody>
      </p:sp>
      <p:sp>
        <p:nvSpPr>
          <p:cNvPr id="3" name="Content Placeholder 2">
            <a:extLst>
              <a:ext uri="{FF2B5EF4-FFF2-40B4-BE49-F238E27FC236}">
                <a16:creationId xmlns:a16="http://schemas.microsoft.com/office/drawing/2014/main" id="{B8E6D6F3-16C5-4832-B9DB-1F22659F8418}"/>
              </a:ext>
            </a:extLst>
          </p:cNvPr>
          <p:cNvSpPr>
            <a:spLocks noGrp="1"/>
          </p:cNvSpPr>
          <p:nvPr>
            <p:ph idx="1"/>
          </p:nvPr>
        </p:nvSpPr>
        <p:spPr>
          <a:xfrm>
            <a:off x="1136397" y="2418408"/>
            <a:ext cx="4651755" cy="3522569"/>
          </a:xfrm>
        </p:spPr>
        <p:txBody>
          <a:bodyPr anchor="t">
            <a:normAutofit/>
          </a:bodyPr>
          <a:lstStyle/>
          <a:p>
            <a:pPr algn="just"/>
            <a:r>
              <a:rPr lang="en-US" sz="1700" dirty="0"/>
              <a:t>In general, hybridization did not produce much improvement over SMOTE and its variants.</a:t>
            </a:r>
          </a:p>
          <a:p>
            <a:pPr algn="just"/>
            <a:r>
              <a:rPr lang="en-US" sz="1700" dirty="0"/>
              <a:t>However, they are particularly useful in highly imbalanced scenarios. </a:t>
            </a:r>
          </a:p>
          <a:p>
            <a:pPr algn="just"/>
            <a:r>
              <a:rPr lang="en-US" sz="1700" dirty="0"/>
              <a:t>Hybridization has promising potential as they can simultaneously address both class overlapping and imbalance problems.</a:t>
            </a:r>
          </a:p>
          <a:p>
            <a:pPr algn="just"/>
            <a:r>
              <a:rPr lang="en-US" sz="1700" dirty="0"/>
              <a:t> The exploration of hybrid methods in the existing literature remains relatively limited.</a:t>
            </a:r>
          </a:p>
          <a:p>
            <a:endParaRPr lang="en-US" sz="1700" dirty="0"/>
          </a:p>
          <a:p>
            <a:endParaRPr lang="en-US" sz="1700" dirty="0"/>
          </a:p>
          <a:p>
            <a:endParaRPr lang="en-US" sz="1700" dirty="0"/>
          </a:p>
        </p:txBody>
      </p:sp>
      <p:pic>
        <p:nvPicPr>
          <p:cNvPr id="8" name="Picture 7" descr="A graph of different colored bars&#10;&#10;Description automatically generated with medium confidence">
            <a:extLst>
              <a:ext uri="{FF2B5EF4-FFF2-40B4-BE49-F238E27FC236}">
                <a16:creationId xmlns:a16="http://schemas.microsoft.com/office/drawing/2014/main" id="{41595D8D-049F-A1A3-EBCB-41F23D603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9632" y="2000759"/>
            <a:ext cx="5513833" cy="4034281"/>
          </a:xfrm>
          <a:prstGeom prst="rect">
            <a:avLst/>
          </a:prstGeom>
        </p:spPr>
      </p:pic>
      <p:sp>
        <p:nvSpPr>
          <p:cNvPr id="35" name="Rectangle 3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283C170-B2F1-9281-1F0C-DEE1D1690BDE}"/>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rgbClr val="FFFFFF"/>
                </a:solidFill>
              </a:rPr>
              <a:pPr>
                <a:spcAft>
                  <a:spcPts val="600"/>
                </a:spcAft>
              </a:pPr>
              <a:t>18</a:t>
            </a:fld>
            <a:endParaRPr lang="en-US" sz="1100">
              <a:solidFill>
                <a:srgbClr val="FFFFFF"/>
              </a:solidFill>
            </a:endParaRPr>
          </a:p>
        </p:txBody>
      </p:sp>
    </p:spTree>
    <p:extLst>
      <p:ext uri="{BB962C8B-B14F-4D97-AF65-F5344CB8AC3E}">
        <p14:creationId xmlns:p14="http://schemas.microsoft.com/office/powerpoint/2010/main" val="1273677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603505" y="502022"/>
            <a:ext cx="11109960" cy="686970"/>
          </a:xfrm>
        </p:spPr>
        <p:txBody>
          <a:bodyPr anchor="b">
            <a:normAutofit/>
          </a:bodyPr>
          <a:lstStyle/>
          <a:p>
            <a:r>
              <a:rPr lang="en-US" sz="3700" cap="none" dirty="0"/>
              <a:t>Performance Analysis of </a:t>
            </a:r>
            <a:r>
              <a:rPr lang="en-US" sz="3700" dirty="0"/>
              <a:t>Ensemble </a:t>
            </a:r>
            <a:r>
              <a:rPr lang="en-US" sz="3700" cap="none" dirty="0"/>
              <a:t>Techniques</a:t>
            </a:r>
          </a:p>
        </p:txBody>
      </p:sp>
      <p:sp>
        <p:nvSpPr>
          <p:cNvPr id="3" name="Content Placeholder 2">
            <a:extLst>
              <a:ext uri="{FF2B5EF4-FFF2-40B4-BE49-F238E27FC236}">
                <a16:creationId xmlns:a16="http://schemas.microsoft.com/office/drawing/2014/main" id="{B8E6D6F3-16C5-4832-B9DB-1F22659F8418}"/>
              </a:ext>
            </a:extLst>
          </p:cNvPr>
          <p:cNvSpPr>
            <a:spLocks noGrp="1"/>
          </p:cNvSpPr>
          <p:nvPr>
            <p:ph idx="1"/>
          </p:nvPr>
        </p:nvSpPr>
        <p:spPr>
          <a:xfrm>
            <a:off x="603505" y="2418408"/>
            <a:ext cx="5029199" cy="3522569"/>
          </a:xfrm>
        </p:spPr>
        <p:txBody>
          <a:bodyPr anchor="t">
            <a:normAutofit/>
          </a:bodyPr>
          <a:lstStyle/>
          <a:p>
            <a:pPr algn="just"/>
            <a:r>
              <a:rPr lang="en-US" sz="1800" dirty="0"/>
              <a:t>Ensemble approaches by themselves do not solve the imbalanced classification problem. Therefore, much improvement in performance is not realized in imbalanced cases. </a:t>
            </a:r>
          </a:p>
          <a:p>
            <a:pPr algn="just"/>
            <a:r>
              <a:rPr lang="en-US" sz="1800" dirty="0"/>
              <a:t>Most ensembles did not outperform the US techniques, and their performance was notably poor on highly imbalanced datasets.</a:t>
            </a:r>
          </a:p>
          <a:p>
            <a:pPr algn="just"/>
            <a:r>
              <a:rPr lang="en-US" sz="1800" dirty="0"/>
              <a:t>To achieve better outcomes, the underlying sampling techniques must first address the issues of imbalanced learning.</a:t>
            </a:r>
          </a:p>
          <a:p>
            <a:endParaRPr lang="en-US" sz="1900" dirty="0"/>
          </a:p>
          <a:p>
            <a:endParaRPr lang="en-US" sz="1900" dirty="0"/>
          </a:p>
        </p:txBody>
      </p:sp>
      <p:pic>
        <p:nvPicPr>
          <p:cNvPr id="6" name="Picture 5" descr="A graph showing different colored bars&#10;&#10;Description automatically generated with medium confidence">
            <a:extLst>
              <a:ext uri="{FF2B5EF4-FFF2-40B4-BE49-F238E27FC236}">
                <a16:creationId xmlns:a16="http://schemas.microsoft.com/office/drawing/2014/main" id="{79ABE3FD-99F5-FC4B-3901-32D9F27A43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7608" y="2203703"/>
            <a:ext cx="5705857" cy="3737273"/>
          </a:xfrm>
          <a:prstGeom prst="rect">
            <a:avLst/>
          </a:prstGeom>
        </p:spPr>
      </p:pic>
      <p:sp>
        <p:nvSpPr>
          <p:cNvPr id="18" name="Rectangle 1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283C170-B2F1-9281-1F0C-DEE1D1690BDE}"/>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rgbClr val="FFFFFF"/>
                </a:solidFill>
              </a:rPr>
              <a:pPr>
                <a:spcAft>
                  <a:spcPts val="600"/>
                </a:spcAft>
              </a:pPr>
              <a:t>19</a:t>
            </a:fld>
            <a:endParaRPr lang="en-US" sz="1100">
              <a:solidFill>
                <a:srgbClr val="FFFFFF"/>
              </a:solidFill>
            </a:endParaRPr>
          </a:p>
        </p:txBody>
      </p:sp>
    </p:spTree>
    <p:extLst>
      <p:ext uri="{BB962C8B-B14F-4D97-AF65-F5344CB8AC3E}">
        <p14:creationId xmlns:p14="http://schemas.microsoft.com/office/powerpoint/2010/main" val="1911780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45DCE7-B2C8-9867-81C7-91718C24D7A3}"/>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Contents</a:t>
            </a:r>
          </a:p>
        </p:txBody>
      </p:sp>
      <p:sp>
        <p:nvSpPr>
          <p:cNvPr id="12" name="Rectangle 11">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370034C-309C-B564-26C2-2CEF353F178A}"/>
              </a:ext>
            </a:extLst>
          </p:cNvPr>
          <p:cNvSpPr>
            <a:spLocks noGrp="1"/>
          </p:cNvSpPr>
          <p:nvPr>
            <p:ph type="sldNum" sz="quarter" idx="12"/>
          </p:nvPr>
        </p:nvSpPr>
        <p:spPr>
          <a:xfrm>
            <a:off x="11519043" y="6514232"/>
            <a:ext cx="672957" cy="343768"/>
          </a:xfrm>
        </p:spPr>
        <p:txBody>
          <a:bodyPr anchor="ctr">
            <a:normAutofit/>
          </a:bodyPr>
          <a:lstStyle/>
          <a:p>
            <a:pPr algn="ctr">
              <a:spcAft>
                <a:spcPts val="600"/>
              </a:spcAft>
            </a:pPr>
            <a:fld id="{F34593AA-D070-4490-B510-EC7BD1F5F497}" type="slidenum">
              <a:rPr lang="en-US" sz="1400">
                <a:solidFill>
                  <a:schemeClr val="tx1"/>
                </a:solidFill>
              </a:rPr>
              <a:pPr algn="ctr">
                <a:spcAft>
                  <a:spcPts val="600"/>
                </a:spcAft>
              </a:pPr>
              <a:t>2</a:t>
            </a:fld>
            <a:endParaRPr lang="en-US" sz="1400" dirty="0">
              <a:solidFill>
                <a:schemeClr val="tx1"/>
              </a:solidFill>
            </a:endParaRPr>
          </a:p>
        </p:txBody>
      </p:sp>
      <p:sp>
        <p:nvSpPr>
          <p:cNvPr id="31" name="Content Placeholder 2">
            <a:extLst>
              <a:ext uri="{FF2B5EF4-FFF2-40B4-BE49-F238E27FC236}">
                <a16:creationId xmlns:a16="http://schemas.microsoft.com/office/drawing/2014/main" id="{BB8454EC-D4A3-0830-2EE6-A576CCECC9C6}"/>
              </a:ext>
            </a:extLst>
          </p:cNvPr>
          <p:cNvSpPr>
            <a:spLocks noGrp="1"/>
          </p:cNvSpPr>
          <p:nvPr>
            <p:ph idx="1"/>
          </p:nvPr>
        </p:nvSpPr>
        <p:spPr>
          <a:xfrm>
            <a:off x="1155548" y="2217343"/>
            <a:ext cx="9880893" cy="3959619"/>
          </a:xfrm>
        </p:spPr>
        <p:txBody>
          <a:bodyPr>
            <a:normAutofit lnSpcReduction="10000"/>
          </a:bodyPr>
          <a:lstStyle/>
          <a:p>
            <a:pPr marL="571500" indent="-571500">
              <a:buFont typeface="+mj-lt"/>
              <a:buAutoNum type="romanUcPeriod"/>
            </a:pPr>
            <a:r>
              <a:rPr lang="en-US" sz="2200" dirty="0"/>
              <a:t>Overview of Imbalanced classification problem</a:t>
            </a:r>
          </a:p>
          <a:p>
            <a:pPr marL="571500" indent="-571500">
              <a:buFont typeface="+mj-lt"/>
              <a:buAutoNum type="romanUcPeriod"/>
            </a:pPr>
            <a:r>
              <a:rPr lang="en-US" sz="2200" dirty="0"/>
              <a:t>Motivations and Objectives</a:t>
            </a:r>
          </a:p>
          <a:p>
            <a:pPr marL="571500" indent="-571500">
              <a:buFont typeface="+mj-lt"/>
              <a:buAutoNum type="romanUcPeriod"/>
            </a:pPr>
            <a:r>
              <a:rPr lang="en-US" sz="2200" dirty="0"/>
              <a:t>Contributions</a:t>
            </a:r>
          </a:p>
          <a:p>
            <a:pPr marL="571500" indent="-571500">
              <a:buFont typeface="+mj-lt"/>
              <a:buAutoNum type="romanUcPeriod"/>
            </a:pPr>
            <a:r>
              <a:rPr lang="en-US" sz="2200" dirty="0"/>
              <a:t>Efficacy analysis of popular methods</a:t>
            </a:r>
          </a:p>
          <a:p>
            <a:pPr marL="571500" indent="-571500">
              <a:buFont typeface="+mj-lt"/>
              <a:buAutoNum type="romanUcPeriod"/>
            </a:pPr>
            <a:r>
              <a:rPr lang="en-US" sz="2200" dirty="0"/>
              <a:t>Proposed algorithm: </a:t>
            </a:r>
            <a:r>
              <a:rPr lang="en-US" sz="2200" dirty="0" err="1"/>
              <a:t>iCost</a:t>
            </a:r>
            <a:r>
              <a:rPr lang="en-US" sz="2200" dirty="0"/>
              <a:t> </a:t>
            </a:r>
          </a:p>
          <a:p>
            <a:pPr marL="571500" indent="-571500">
              <a:buFont typeface="+mj-lt"/>
              <a:buAutoNum type="romanUcPeriod"/>
            </a:pPr>
            <a:r>
              <a:rPr lang="en-US" sz="2200" dirty="0"/>
              <a:t>Proposed algorithm: </a:t>
            </a:r>
            <a:r>
              <a:rPr lang="en-US" sz="2200" dirty="0" err="1"/>
              <a:t>UniSyn</a:t>
            </a:r>
            <a:endParaRPr lang="en-US" sz="2200" dirty="0"/>
          </a:p>
          <a:p>
            <a:pPr marL="571500" indent="-571500">
              <a:buFont typeface="+mj-lt"/>
              <a:buAutoNum type="romanUcPeriod"/>
            </a:pPr>
            <a:r>
              <a:rPr lang="en-US" sz="2200" dirty="0"/>
              <a:t>Proposed algorithm: </a:t>
            </a:r>
            <a:r>
              <a:rPr lang="en-US" sz="2200" dirty="0" err="1"/>
              <a:t>iBRF</a:t>
            </a:r>
            <a:endParaRPr lang="en-US" sz="2200" dirty="0"/>
          </a:p>
          <a:p>
            <a:pPr marL="571500" indent="-571500">
              <a:buFont typeface="+mj-lt"/>
              <a:buAutoNum type="romanUcPeriod"/>
            </a:pPr>
            <a:r>
              <a:rPr lang="en-US" sz="2200" dirty="0"/>
              <a:t>Proposed algorithm: Hierarchical decomposition framework </a:t>
            </a:r>
          </a:p>
          <a:p>
            <a:pPr marL="571500" indent="-571500">
              <a:buFont typeface="+mj-lt"/>
              <a:buAutoNum type="romanUcPeriod"/>
            </a:pPr>
            <a:r>
              <a:rPr lang="en-US" sz="2200" dirty="0"/>
              <a:t>Conclusion</a:t>
            </a:r>
          </a:p>
          <a:p>
            <a:pPr marL="571500" indent="-571500">
              <a:buFont typeface="+mj-lt"/>
              <a:buAutoNum type="romanUcPeriod"/>
            </a:pPr>
            <a:r>
              <a:rPr lang="en-US" sz="2200" dirty="0"/>
              <a:t>Publications</a:t>
            </a:r>
          </a:p>
          <a:p>
            <a:pPr marL="571500" indent="-571500">
              <a:buFont typeface="+mj-lt"/>
              <a:buAutoNum type="romanUcPeriod"/>
            </a:pPr>
            <a:endParaRPr lang="en-US" sz="2200" dirty="0"/>
          </a:p>
          <a:p>
            <a:pPr marL="571500" indent="-571500">
              <a:buFont typeface="+mj-lt"/>
              <a:buAutoNum type="romanUcPeriod"/>
            </a:pPr>
            <a:endParaRPr lang="en-US" sz="2200" dirty="0"/>
          </a:p>
          <a:p>
            <a:pPr marL="571500" indent="-571500">
              <a:buFont typeface="+mj-lt"/>
              <a:buAutoNum type="romanUcPeriod"/>
            </a:pPr>
            <a:endParaRPr lang="en-US" sz="2200" dirty="0"/>
          </a:p>
        </p:txBody>
      </p:sp>
    </p:spTree>
    <p:extLst>
      <p:ext uri="{BB962C8B-B14F-4D97-AF65-F5344CB8AC3E}">
        <p14:creationId xmlns:p14="http://schemas.microsoft.com/office/powerpoint/2010/main" val="3342344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1136397" y="502021"/>
            <a:ext cx="10567923" cy="787283"/>
          </a:xfrm>
        </p:spPr>
        <p:txBody>
          <a:bodyPr anchor="b">
            <a:normAutofit/>
          </a:bodyPr>
          <a:lstStyle/>
          <a:p>
            <a:r>
              <a:rPr lang="en-US" sz="3700" cap="none" dirty="0"/>
              <a:t>Performance Analysis of </a:t>
            </a:r>
            <a:r>
              <a:rPr lang="en-US" sz="3700" dirty="0"/>
              <a:t>Cost-sensitive Learning</a:t>
            </a:r>
            <a:endParaRPr lang="en-US" sz="3700" cap="none" dirty="0"/>
          </a:p>
        </p:txBody>
      </p:sp>
      <p:sp>
        <p:nvSpPr>
          <p:cNvPr id="3" name="Content Placeholder 2">
            <a:extLst>
              <a:ext uri="{FF2B5EF4-FFF2-40B4-BE49-F238E27FC236}">
                <a16:creationId xmlns:a16="http://schemas.microsoft.com/office/drawing/2014/main" id="{B8E6D6F3-16C5-4832-B9DB-1F22659F8418}"/>
              </a:ext>
            </a:extLst>
          </p:cNvPr>
          <p:cNvSpPr>
            <a:spLocks noGrp="1"/>
          </p:cNvSpPr>
          <p:nvPr>
            <p:ph idx="1"/>
          </p:nvPr>
        </p:nvSpPr>
        <p:spPr>
          <a:xfrm>
            <a:off x="1136397" y="2418408"/>
            <a:ext cx="4285995" cy="3522569"/>
          </a:xfrm>
        </p:spPr>
        <p:txBody>
          <a:bodyPr anchor="t">
            <a:normAutofit/>
          </a:bodyPr>
          <a:lstStyle/>
          <a:p>
            <a:pPr algn="just"/>
            <a:r>
              <a:rPr lang="en-US" sz="1800" dirty="0"/>
              <a:t>Cost-sensitive techniques works quite well in different imbalanced scenarios, even in higher imbalances.</a:t>
            </a:r>
          </a:p>
          <a:p>
            <a:pPr algn="just"/>
            <a:r>
              <a:rPr lang="en-US" sz="1800" dirty="0"/>
              <a:t>The performance is comparable with the OS approaches.</a:t>
            </a:r>
          </a:p>
          <a:p>
            <a:pPr algn="just"/>
            <a:endParaRPr lang="en-US" sz="1800" dirty="0"/>
          </a:p>
          <a:p>
            <a:pPr algn="just"/>
            <a:r>
              <a:rPr lang="en-US" sz="1800" dirty="0"/>
              <a:t>Oversampling techniques usually outperforms all the other approaches.</a:t>
            </a:r>
          </a:p>
          <a:p>
            <a:endParaRPr lang="en-US" sz="2000" dirty="0"/>
          </a:p>
          <a:p>
            <a:endParaRPr lang="en-US" sz="2000" dirty="0"/>
          </a:p>
          <a:p>
            <a:endParaRPr lang="en-US" sz="2000" dirty="0"/>
          </a:p>
        </p:txBody>
      </p:sp>
      <p:pic>
        <p:nvPicPr>
          <p:cNvPr id="6" name="Picture 5" descr="A graph showing different colored bars&#10;&#10;Description automatically generated with medium confidence">
            <a:extLst>
              <a:ext uri="{FF2B5EF4-FFF2-40B4-BE49-F238E27FC236}">
                <a16:creationId xmlns:a16="http://schemas.microsoft.com/office/drawing/2014/main" id="{64E446A8-1DBB-0185-EB1C-3C1B9DD54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706623"/>
            <a:ext cx="5617465" cy="3234353"/>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B283C170-B2F1-9281-1F0C-DEE1D1690BDE}"/>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rgbClr val="FFFFFF"/>
                </a:solidFill>
              </a:rPr>
              <a:pPr>
                <a:spcAft>
                  <a:spcPts val="600"/>
                </a:spcAft>
              </a:pPr>
              <a:t>20</a:t>
            </a:fld>
            <a:endParaRPr lang="en-US" sz="1100">
              <a:solidFill>
                <a:srgbClr val="FFFFFF"/>
              </a:solidFill>
            </a:endParaRPr>
          </a:p>
        </p:txBody>
      </p:sp>
    </p:spTree>
    <p:extLst>
      <p:ext uri="{BB962C8B-B14F-4D97-AF65-F5344CB8AC3E}">
        <p14:creationId xmlns:p14="http://schemas.microsoft.com/office/powerpoint/2010/main" val="1686968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8665B-43F8-8303-57F5-CDA1D5A30D64}"/>
              </a:ext>
            </a:extLst>
          </p:cNvPr>
          <p:cNvSpPr>
            <a:spLocks noGrp="1"/>
          </p:cNvSpPr>
          <p:nvPr>
            <p:ph type="title"/>
          </p:nvPr>
        </p:nvSpPr>
        <p:spPr>
          <a:xfrm>
            <a:off x="1371599" y="294538"/>
            <a:ext cx="9895951" cy="1033669"/>
          </a:xfrm>
        </p:spPr>
        <p:txBody>
          <a:bodyPr>
            <a:normAutofit fontScale="90000"/>
          </a:bodyPr>
          <a:lstStyle/>
          <a:p>
            <a:r>
              <a:rPr lang="en-US" sz="4000" dirty="0">
                <a:solidFill>
                  <a:srgbClr val="FFFFFF"/>
                </a:solidFill>
              </a:rPr>
              <a:t>Major Limitations of Different Techniques </a:t>
            </a:r>
            <a:br>
              <a:rPr lang="en-US" sz="4000" dirty="0">
                <a:solidFill>
                  <a:srgbClr val="FFFFFF"/>
                </a:solidFill>
              </a:rPr>
            </a:br>
            <a:r>
              <a:rPr lang="en-US" sz="3600" dirty="0">
                <a:solidFill>
                  <a:srgbClr val="FFFFFF"/>
                </a:solidFill>
              </a:rPr>
              <a:t>(Oversampling)</a:t>
            </a:r>
          </a:p>
        </p:txBody>
      </p:sp>
      <p:sp>
        <p:nvSpPr>
          <p:cNvPr id="3" name="Content Placeholder 2">
            <a:extLst>
              <a:ext uri="{FF2B5EF4-FFF2-40B4-BE49-F238E27FC236}">
                <a16:creationId xmlns:a16="http://schemas.microsoft.com/office/drawing/2014/main" id="{F281FFD1-F2F8-FD55-E567-D0EB570ECD9D}"/>
              </a:ext>
            </a:extLst>
          </p:cNvPr>
          <p:cNvSpPr>
            <a:spLocks noGrp="1"/>
          </p:cNvSpPr>
          <p:nvPr>
            <p:ph idx="1"/>
          </p:nvPr>
        </p:nvSpPr>
        <p:spPr>
          <a:xfrm>
            <a:off x="1371599" y="2318197"/>
            <a:ext cx="9724031" cy="3683358"/>
          </a:xfrm>
        </p:spPr>
        <p:txBody>
          <a:bodyPr anchor="ctr">
            <a:normAutofit lnSpcReduction="10000"/>
          </a:bodyPr>
          <a:lstStyle/>
          <a:p>
            <a:r>
              <a:rPr lang="en-US" sz="1700" dirty="0"/>
              <a:t>Let us consider a scenario where the dataset has 10000 samples and an IR of about 100.</a:t>
            </a:r>
          </a:p>
          <a:p>
            <a:pPr lvl="6"/>
            <a:r>
              <a:rPr lang="en-US" sz="1700" dirty="0"/>
              <a:t>No. of samples in the minority class = 100</a:t>
            </a:r>
          </a:p>
          <a:p>
            <a:pPr lvl="6"/>
            <a:r>
              <a:rPr lang="en-US" sz="1700" dirty="0"/>
              <a:t>No. of samples in the majority class = 9900</a:t>
            </a:r>
          </a:p>
          <a:p>
            <a:pPr lvl="6"/>
            <a:endParaRPr lang="en-US" sz="1700" dirty="0"/>
          </a:p>
          <a:p>
            <a:r>
              <a:rPr lang="en-US" sz="1700" dirty="0"/>
              <a:t>Oversampling techniques will have to generate 9800 synthetic samples from just 100 samples to balance the data. This will create the following problems – </a:t>
            </a:r>
          </a:p>
          <a:p>
            <a:pPr lvl="1" algn="just">
              <a:lnSpc>
                <a:spcPct val="150000"/>
              </a:lnSpc>
              <a:buFont typeface="Wingdings" panose="05000000000000000000" pitchFamily="2" charset="2"/>
              <a:buChar char="Ø"/>
            </a:pPr>
            <a:r>
              <a:rPr lang="en-US" sz="1700" dirty="0"/>
              <a:t>Many of the synthesized instances may not match the characteristics of the original minority class.</a:t>
            </a:r>
          </a:p>
          <a:p>
            <a:pPr lvl="1" algn="just">
              <a:buFont typeface="Wingdings" panose="05000000000000000000" pitchFamily="2" charset="2"/>
              <a:buChar char="Ø"/>
            </a:pPr>
            <a:r>
              <a:rPr lang="en-US" sz="1700" dirty="0"/>
              <a:t>Samples are generated arbitrarily, without any specific selection criteria for interpolation.</a:t>
            </a:r>
          </a:p>
          <a:p>
            <a:pPr lvl="1" algn="just">
              <a:buFont typeface="Wingdings" panose="05000000000000000000" pitchFamily="2" charset="2"/>
              <a:buChar char="Ø"/>
            </a:pPr>
            <a:r>
              <a:rPr lang="en-US" sz="1700" dirty="0"/>
              <a:t>Excessive oversampling leads to overfitting. </a:t>
            </a:r>
          </a:p>
          <a:p>
            <a:pPr lvl="1" algn="just">
              <a:buFont typeface="Wingdings" panose="05000000000000000000" pitchFamily="2" charset="2"/>
              <a:buChar char="Ø"/>
            </a:pPr>
            <a:r>
              <a:rPr lang="en-US" sz="1700" dirty="0"/>
              <a:t>Potential generation of noisy samples.</a:t>
            </a:r>
          </a:p>
          <a:p>
            <a:pPr lvl="1" algn="just">
              <a:buFont typeface="Wingdings" panose="05000000000000000000" pitchFamily="2" charset="2"/>
              <a:buChar char="Ø"/>
            </a:pPr>
            <a:r>
              <a:rPr lang="en-US" sz="1700" dirty="0"/>
              <a:t>Increased overlapping.</a:t>
            </a:r>
          </a:p>
          <a:p>
            <a:pPr lvl="1" algn="just">
              <a:buFont typeface="Wingdings" panose="05000000000000000000" pitchFamily="2" charset="2"/>
              <a:buChar char="Ø"/>
            </a:pPr>
            <a:r>
              <a:rPr lang="en-US" sz="1700" dirty="0"/>
              <a:t>As new samples are generated, the dataset size is increased – almost doubled.</a:t>
            </a:r>
          </a:p>
          <a:p>
            <a:endParaRPr lang="en-US" sz="1700" dirty="0"/>
          </a:p>
        </p:txBody>
      </p:sp>
      <p:sp>
        <p:nvSpPr>
          <p:cNvPr id="5" name="Slide Number Placeholder 4">
            <a:extLst>
              <a:ext uri="{FF2B5EF4-FFF2-40B4-BE49-F238E27FC236}">
                <a16:creationId xmlns:a16="http://schemas.microsoft.com/office/drawing/2014/main" id="{D10963FA-EBEE-FC56-9431-DF14F4DAA6DC}"/>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21</a:t>
            </a:fld>
            <a:endParaRPr lang="en-US" sz="1100">
              <a:solidFill>
                <a:schemeClr val="tx1">
                  <a:lumMod val="50000"/>
                  <a:lumOff val="50000"/>
                </a:schemeClr>
              </a:solidFill>
            </a:endParaRPr>
          </a:p>
        </p:txBody>
      </p:sp>
    </p:spTree>
    <p:extLst>
      <p:ext uri="{BB962C8B-B14F-4D97-AF65-F5344CB8AC3E}">
        <p14:creationId xmlns:p14="http://schemas.microsoft.com/office/powerpoint/2010/main" val="4136454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8665B-43F8-8303-57F5-CDA1D5A30D64}"/>
              </a:ext>
            </a:extLst>
          </p:cNvPr>
          <p:cNvSpPr>
            <a:spLocks noGrp="1"/>
          </p:cNvSpPr>
          <p:nvPr>
            <p:ph type="title"/>
          </p:nvPr>
        </p:nvSpPr>
        <p:spPr>
          <a:xfrm>
            <a:off x="1371599" y="294538"/>
            <a:ext cx="9895951" cy="1033669"/>
          </a:xfrm>
        </p:spPr>
        <p:txBody>
          <a:bodyPr>
            <a:normAutofit fontScale="90000"/>
          </a:bodyPr>
          <a:lstStyle/>
          <a:p>
            <a:r>
              <a:rPr lang="en-US" sz="4000" dirty="0">
                <a:solidFill>
                  <a:srgbClr val="FFFFFF"/>
                </a:solidFill>
              </a:rPr>
              <a:t>Major Limitations of Different Techniques</a:t>
            </a:r>
            <a:br>
              <a:rPr lang="en-US" sz="4000" dirty="0">
                <a:solidFill>
                  <a:srgbClr val="FFFFFF"/>
                </a:solidFill>
              </a:rPr>
            </a:br>
            <a:r>
              <a:rPr lang="en-US" sz="3600" dirty="0">
                <a:solidFill>
                  <a:srgbClr val="FFFFFF"/>
                </a:solidFill>
              </a:rPr>
              <a:t>(Undersampling)</a:t>
            </a:r>
          </a:p>
        </p:txBody>
      </p:sp>
      <p:sp>
        <p:nvSpPr>
          <p:cNvPr id="3" name="Content Placeholder 2">
            <a:extLst>
              <a:ext uri="{FF2B5EF4-FFF2-40B4-BE49-F238E27FC236}">
                <a16:creationId xmlns:a16="http://schemas.microsoft.com/office/drawing/2014/main" id="{F281FFD1-F2F8-FD55-E567-D0EB570ECD9D}"/>
              </a:ext>
            </a:extLst>
          </p:cNvPr>
          <p:cNvSpPr>
            <a:spLocks noGrp="1"/>
          </p:cNvSpPr>
          <p:nvPr>
            <p:ph idx="1"/>
          </p:nvPr>
        </p:nvSpPr>
        <p:spPr>
          <a:xfrm>
            <a:off x="1371599" y="2011680"/>
            <a:ext cx="9724031" cy="4551782"/>
          </a:xfrm>
        </p:spPr>
        <p:txBody>
          <a:bodyPr anchor="ctr">
            <a:normAutofit/>
          </a:bodyPr>
          <a:lstStyle/>
          <a:p>
            <a:pPr marL="2743200" lvl="6" indent="0">
              <a:buNone/>
            </a:pPr>
            <a:endParaRPr lang="en-US" sz="1700" dirty="0"/>
          </a:p>
          <a:p>
            <a:pPr algn="just"/>
            <a:r>
              <a:rPr lang="en-US" sz="1700" dirty="0"/>
              <a:t>Undersampling techniques will have to eliminate 9800 samples from the majority class to balance the data. This will create the following problems – </a:t>
            </a:r>
          </a:p>
          <a:p>
            <a:pPr lvl="1" algn="just">
              <a:lnSpc>
                <a:spcPct val="150000"/>
              </a:lnSpc>
              <a:buFont typeface="Wingdings" panose="05000000000000000000" pitchFamily="2" charset="2"/>
              <a:buChar char="Ø"/>
            </a:pPr>
            <a:r>
              <a:rPr lang="en-US" sz="1700" dirty="0"/>
              <a:t> Substantial loss of information. </a:t>
            </a:r>
          </a:p>
          <a:p>
            <a:pPr lvl="1" algn="just">
              <a:buFont typeface="Wingdings" panose="05000000000000000000" pitchFamily="2" charset="2"/>
              <a:buChar char="Ø"/>
            </a:pPr>
            <a:r>
              <a:rPr lang="en-US" sz="1700" dirty="0"/>
              <a:t>Poor prediction performance on majority-class.</a:t>
            </a:r>
          </a:p>
          <a:p>
            <a:pPr lvl="1" algn="just">
              <a:buFont typeface="Wingdings" panose="05000000000000000000" pitchFamily="2" charset="2"/>
              <a:buChar char="Ø"/>
            </a:pPr>
            <a:r>
              <a:rPr lang="en-US" sz="1700" dirty="0"/>
              <a:t>Overlap-based approaches do not usually remove so many instances, keeping the data quite imbalanced even after sampling.</a:t>
            </a:r>
          </a:p>
          <a:p>
            <a:pPr lvl="1" algn="just">
              <a:buFont typeface="Wingdings" panose="05000000000000000000" pitchFamily="2" charset="2"/>
              <a:buChar char="Ø"/>
            </a:pPr>
            <a:r>
              <a:rPr lang="en-US" sz="1700" dirty="0"/>
              <a:t> Do not increase the presence of rare samples in the region making it challenging for the classifier to learn patterns.</a:t>
            </a:r>
          </a:p>
        </p:txBody>
      </p:sp>
      <p:sp>
        <p:nvSpPr>
          <p:cNvPr id="5" name="Slide Number Placeholder 4">
            <a:extLst>
              <a:ext uri="{FF2B5EF4-FFF2-40B4-BE49-F238E27FC236}">
                <a16:creationId xmlns:a16="http://schemas.microsoft.com/office/drawing/2014/main" id="{D10963FA-EBEE-FC56-9431-DF14F4DAA6DC}"/>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22</a:t>
            </a:fld>
            <a:endParaRPr lang="en-US" sz="1100">
              <a:solidFill>
                <a:schemeClr val="tx1">
                  <a:lumMod val="50000"/>
                  <a:lumOff val="50000"/>
                </a:schemeClr>
              </a:solidFill>
            </a:endParaRPr>
          </a:p>
        </p:txBody>
      </p:sp>
    </p:spTree>
    <p:extLst>
      <p:ext uri="{BB962C8B-B14F-4D97-AF65-F5344CB8AC3E}">
        <p14:creationId xmlns:p14="http://schemas.microsoft.com/office/powerpoint/2010/main" val="862177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8665B-43F8-8303-57F5-CDA1D5A30D64}"/>
              </a:ext>
            </a:extLst>
          </p:cNvPr>
          <p:cNvSpPr>
            <a:spLocks noGrp="1"/>
          </p:cNvSpPr>
          <p:nvPr>
            <p:ph type="title"/>
          </p:nvPr>
        </p:nvSpPr>
        <p:spPr>
          <a:xfrm>
            <a:off x="1371599" y="294538"/>
            <a:ext cx="9895951" cy="1033669"/>
          </a:xfrm>
        </p:spPr>
        <p:txBody>
          <a:bodyPr>
            <a:normAutofit fontScale="90000"/>
          </a:bodyPr>
          <a:lstStyle/>
          <a:p>
            <a:r>
              <a:rPr lang="en-US" sz="4000" dirty="0">
                <a:solidFill>
                  <a:srgbClr val="FFFFFF"/>
                </a:solidFill>
              </a:rPr>
              <a:t>Major Limitations of Different Techniques</a:t>
            </a:r>
            <a:br>
              <a:rPr lang="en-US" sz="4000" dirty="0">
                <a:solidFill>
                  <a:srgbClr val="FFFFFF"/>
                </a:solidFill>
              </a:rPr>
            </a:br>
            <a:r>
              <a:rPr lang="en-US" sz="3600" dirty="0">
                <a:solidFill>
                  <a:srgbClr val="FFFFFF"/>
                </a:solidFill>
              </a:rPr>
              <a:t>(Hybrid sampling and Ensembles)</a:t>
            </a:r>
          </a:p>
        </p:txBody>
      </p:sp>
      <p:graphicFrame>
        <p:nvGraphicFramePr>
          <p:cNvPr id="20" name="Content Placeholder 2">
            <a:extLst>
              <a:ext uri="{FF2B5EF4-FFF2-40B4-BE49-F238E27FC236}">
                <a16:creationId xmlns:a16="http://schemas.microsoft.com/office/drawing/2014/main" id="{2B374B8C-9091-6B22-1840-08EA7D92050D}"/>
              </a:ext>
            </a:extLst>
          </p:cNvPr>
          <p:cNvGraphicFramePr>
            <a:graphicFrameLocks noGrp="1"/>
          </p:cNvGraphicFramePr>
          <p:nvPr>
            <p:ph idx="1"/>
            <p:extLst>
              <p:ext uri="{D42A27DB-BD31-4B8C-83A1-F6EECF244321}">
                <p14:modId xmlns:p14="http://schemas.microsoft.com/office/powerpoint/2010/main" val="190090078"/>
              </p:ext>
            </p:extLst>
          </p:nvPr>
        </p:nvGraphicFramePr>
        <p:xfrm>
          <a:off x="1371599" y="2011680"/>
          <a:ext cx="9724031" cy="4551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D10963FA-EBEE-FC56-9431-DF14F4DAA6DC}"/>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23</a:t>
            </a:fld>
            <a:endParaRPr lang="en-US" sz="1100">
              <a:solidFill>
                <a:schemeClr val="tx1">
                  <a:lumMod val="50000"/>
                  <a:lumOff val="50000"/>
                </a:schemeClr>
              </a:solidFill>
            </a:endParaRPr>
          </a:p>
        </p:txBody>
      </p:sp>
    </p:spTree>
    <p:extLst>
      <p:ext uri="{BB962C8B-B14F-4D97-AF65-F5344CB8AC3E}">
        <p14:creationId xmlns:p14="http://schemas.microsoft.com/office/powerpoint/2010/main" val="33343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8665B-43F8-8303-57F5-CDA1D5A30D64}"/>
              </a:ext>
            </a:extLst>
          </p:cNvPr>
          <p:cNvSpPr>
            <a:spLocks noGrp="1"/>
          </p:cNvSpPr>
          <p:nvPr>
            <p:ph type="title"/>
          </p:nvPr>
        </p:nvSpPr>
        <p:spPr>
          <a:xfrm>
            <a:off x="1371599" y="294538"/>
            <a:ext cx="9895951" cy="1033669"/>
          </a:xfrm>
        </p:spPr>
        <p:txBody>
          <a:bodyPr>
            <a:normAutofit fontScale="90000"/>
          </a:bodyPr>
          <a:lstStyle/>
          <a:p>
            <a:r>
              <a:rPr lang="en-US" sz="4000" dirty="0">
                <a:solidFill>
                  <a:srgbClr val="FFFFFF"/>
                </a:solidFill>
              </a:rPr>
              <a:t>Major Limitations of Different Techniques</a:t>
            </a:r>
            <a:br>
              <a:rPr lang="en-US" sz="4000" dirty="0">
                <a:solidFill>
                  <a:srgbClr val="FFFFFF"/>
                </a:solidFill>
              </a:rPr>
            </a:br>
            <a:r>
              <a:rPr lang="en-US" sz="3600" dirty="0">
                <a:solidFill>
                  <a:srgbClr val="FFFFFF"/>
                </a:solidFill>
              </a:rPr>
              <a:t>(Cost Sensitive Learning)</a:t>
            </a:r>
          </a:p>
        </p:txBody>
      </p:sp>
      <p:graphicFrame>
        <p:nvGraphicFramePr>
          <p:cNvPr id="20" name="Content Placeholder 2">
            <a:extLst>
              <a:ext uri="{FF2B5EF4-FFF2-40B4-BE49-F238E27FC236}">
                <a16:creationId xmlns:a16="http://schemas.microsoft.com/office/drawing/2014/main" id="{AD2AA8E4-7496-D23E-ADDC-5760407676AA}"/>
              </a:ext>
            </a:extLst>
          </p:cNvPr>
          <p:cNvGraphicFramePr>
            <a:graphicFrameLocks noGrp="1"/>
          </p:cNvGraphicFramePr>
          <p:nvPr>
            <p:ph idx="1"/>
          </p:nvPr>
        </p:nvGraphicFramePr>
        <p:xfrm>
          <a:off x="1371599" y="2011680"/>
          <a:ext cx="9724031" cy="45517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D10963FA-EBEE-FC56-9431-DF14F4DAA6DC}"/>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24</a:t>
            </a:fld>
            <a:endParaRPr lang="en-US" sz="1100">
              <a:solidFill>
                <a:schemeClr val="tx1">
                  <a:lumMod val="50000"/>
                  <a:lumOff val="50000"/>
                </a:schemeClr>
              </a:solidFill>
            </a:endParaRPr>
          </a:p>
        </p:txBody>
      </p:sp>
    </p:spTree>
    <p:extLst>
      <p:ext uri="{BB962C8B-B14F-4D97-AF65-F5344CB8AC3E}">
        <p14:creationId xmlns:p14="http://schemas.microsoft.com/office/powerpoint/2010/main" val="3835478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DA7C9-73ED-17D1-B947-187F99D7CD1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Solutions</a:t>
            </a:r>
          </a:p>
        </p:txBody>
      </p:sp>
      <p:sp>
        <p:nvSpPr>
          <p:cNvPr id="3" name="Content Placeholder 2">
            <a:extLst>
              <a:ext uri="{FF2B5EF4-FFF2-40B4-BE49-F238E27FC236}">
                <a16:creationId xmlns:a16="http://schemas.microsoft.com/office/drawing/2014/main" id="{0394E4DD-61AD-DBAF-C227-F136EA0890C1}"/>
              </a:ext>
            </a:extLst>
          </p:cNvPr>
          <p:cNvSpPr>
            <a:spLocks noGrp="1"/>
          </p:cNvSpPr>
          <p:nvPr>
            <p:ph idx="1"/>
          </p:nvPr>
        </p:nvSpPr>
        <p:spPr>
          <a:xfrm>
            <a:off x="1371599" y="2318197"/>
            <a:ext cx="9724031" cy="3683358"/>
          </a:xfrm>
        </p:spPr>
        <p:txBody>
          <a:bodyPr anchor="ctr">
            <a:normAutofit/>
          </a:bodyPr>
          <a:lstStyle/>
          <a:p>
            <a:r>
              <a:rPr lang="en-US" sz="2000" dirty="0"/>
              <a:t>Based on the key insights drawn from the experimental analysis conducted as well as related literature review, 4 different novel approaches have been proposed.</a:t>
            </a:r>
          </a:p>
          <a:p>
            <a:pPr marL="457200" lvl="1" indent="0">
              <a:lnSpc>
                <a:spcPct val="150000"/>
              </a:lnSpc>
              <a:buNone/>
            </a:pPr>
            <a:endParaRPr lang="en-US" sz="1800" dirty="0">
              <a:solidFill>
                <a:srgbClr val="C00000"/>
              </a:solidFill>
            </a:endParaRPr>
          </a:p>
          <a:p>
            <a:pPr marL="857250" lvl="1" indent="-400050">
              <a:lnSpc>
                <a:spcPct val="150000"/>
              </a:lnSpc>
              <a:buFont typeface="+mj-lt"/>
              <a:buAutoNum type="romanUcPeriod"/>
            </a:pPr>
            <a:r>
              <a:rPr lang="en-US" sz="1800" dirty="0" err="1">
                <a:solidFill>
                  <a:srgbClr val="00B0F0"/>
                </a:solidFill>
              </a:rPr>
              <a:t>iCost</a:t>
            </a:r>
            <a:r>
              <a:rPr lang="en-US" sz="1800" dirty="0">
                <a:solidFill>
                  <a:srgbClr val="00B0F0"/>
                </a:solidFill>
              </a:rPr>
              <a:t>: An Instance Complexity Based Cost-Sensitive Learning Framework</a:t>
            </a:r>
          </a:p>
          <a:p>
            <a:pPr marL="857250" lvl="1" indent="-400050">
              <a:lnSpc>
                <a:spcPct val="150000"/>
              </a:lnSpc>
              <a:buFont typeface="+mj-lt"/>
              <a:buAutoNum type="romanUcPeriod"/>
            </a:pPr>
            <a:r>
              <a:rPr lang="en-US" sz="1800" dirty="0" err="1">
                <a:solidFill>
                  <a:srgbClr val="C00000"/>
                </a:solidFill>
              </a:rPr>
              <a:t>UniSyn</a:t>
            </a:r>
            <a:r>
              <a:rPr lang="en-US" sz="1800" dirty="0">
                <a:solidFill>
                  <a:srgbClr val="C00000"/>
                </a:solidFill>
              </a:rPr>
              <a:t>: A Unified Sampling Framework to Jointly Address Class Imbalance and Overlapping</a:t>
            </a:r>
            <a:r>
              <a:rPr lang="en-US" sz="1800" dirty="0"/>
              <a:t> </a:t>
            </a:r>
          </a:p>
          <a:p>
            <a:pPr marL="857250" lvl="1" indent="-400050">
              <a:lnSpc>
                <a:spcPct val="150000"/>
              </a:lnSpc>
              <a:buFont typeface="+mj-lt"/>
              <a:buAutoNum type="romanUcPeriod"/>
            </a:pPr>
            <a:r>
              <a:rPr lang="en-US" sz="1800" dirty="0" err="1">
                <a:solidFill>
                  <a:srgbClr val="00B050"/>
                </a:solidFill>
              </a:rPr>
              <a:t>iBRF</a:t>
            </a:r>
            <a:r>
              <a:rPr lang="en-US" sz="1800" dirty="0">
                <a:solidFill>
                  <a:srgbClr val="00B050"/>
                </a:solidFill>
              </a:rPr>
              <a:t>: An improved Balanced Random Forest Classifier</a:t>
            </a:r>
          </a:p>
          <a:p>
            <a:pPr marL="857250" lvl="1" indent="-400050">
              <a:lnSpc>
                <a:spcPct val="150000"/>
              </a:lnSpc>
              <a:buFont typeface="+mj-lt"/>
              <a:buAutoNum type="romanUcPeriod"/>
            </a:pPr>
            <a:r>
              <a:rPr lang="en-US" sz="1800" dirty="0">
                <a:solidFill>
                  <a:srgbClr val="7030A0"/>
                </a:solidFill>
              </a:rPr>
              <a:t>A hierarchical decomposition strategy for multiclass classification</a:t>
            </a:r>
          </a:p>
          <a:p>
            <a:pPr marL="400050" indent="-400050">
              <a:buFont typeface="+mj-lt"/>
              <a:buAutoNum type="romanUcPeriod"/>
            </a:pPr>
            <a:endParaRPr lang="en-US" sz="2000" dirty="0"/>
          </a:p>
        </p:txBody>
      </p:sp>
      <p:sp>
        <p:nvSpPr>
          <p:cNvPr id="5" name="Slide Number Placeholder 4">
            <a:extLst>
              <a:ext uri="{FF2B5EF4-FFF2-40B4-BE49-F238E27FC236}">
                <a16:creationId xmlns:a16="http://schemas.microsoft.com/office/drawing/2014/main" id="{983D94E1-FBED-8B17-1B51-717027E63DB5}"/>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smtClean="0">
                <a:solidFill>
                  <a:schemeClr val="tx1">
                    <a:lumMod val="50000"/>
                    <a:lumOff val="50000"/>
                  </a:schemeClr>
                </a:solidFill>
              </a:rPr>
              <a:pPr>
                <a:spcAft>
                  <a:spcPts val="600"/>
                </a:spcAft>
              </a:pPr>
              <a:t>25</a:t>
            </a:fld>
            <a:endParaRPr lang="en-US" sz="1100">
              <a:solidFill>
                <a:schemeClr val="tx1">
                  <a:lumMod val="50000"/>
                  <a:lumOff val="50000"/>
                </a:schemeClr>
              </a:solidFill>
            </a:endParaRPr>
          </a:p>
        </p:txBody>
      </p:sp>
    </p:spTree>
    <p:extLst>
      <p:ext uri="{BB962C8B-B14F-4D97-AF65-F5344CB8AC3E}">
        <p14:creationId xmlns:p14="http://schemas.microsoft.com/office/powerpoint/2010/main" val="2505688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DA7C9-73ED-17D1-B947-187F99D7CD1F}"/>
              </a:ext>
            </a:extLst>
          </p:cNvPr>
          <p:cNvSpPr>
            <a:spLocks noGrp="1"/>
          </p:cNvSpPr>
          <p:nvPr>
            <p:ph type="title"/>
          </p:nvPr>
        </p:nvSpPr>
        <p:spPr>
          <a:xfrm>
            <a:off x="685800" y="294538"/>
            <a:ext cx="10835639" cy="1033669"/>
          </a:xfrm>
        </p:spPr>
        <p:txBody>
          <a:bodyPr>
            <a:normAutofit/>
          </a:bodyPr>
          <a:lstStyle/>
          <a:p>
            <a:r>
              <a:rPr lang="en-US" sz="4000" dirty="0" err="1">
                <a:solidFill>
                  <a:srgbClr val="FFFFFF"/>
                </a:solidFill>
              </a:rPr>
              <a:t>iCost</a:t>
            </a:r>
            <a:r>
              <a:rPr lang="en-US" sz="4000" dirty="0">
                <a:solidFill>
                  <a:srgbClr val="FFFFFF"/>
                </a:solidFill>
              </a:rPr>
              <a:t>: An Instance Complexity Based CSL Framework</a:t>
            </a:r>
          </a:p>
        </p:txBody>
      </p:sp>
      <p:graphicFrame>
        <p:nvGraphicFramePr>
          <p:cNvPr id="42" name="Content Placeholder 2">
            <a:extLst>
              <a:ext uri="{FF2B5EF4-FFF2-40B4-BE49-F238E27FC236}">
                <a16:creationId xmlns:a16="http://schemas.microsoft.com/office/drawing/2014/main" id="{264B35AA-9736-D4FC-C262-798609DED03F}"/>
              </a:ext>
            </a:extLst>
          </p:cNvPr>
          <p:cNvGraphicFramePr>
            <a:graphicFrameLocks noGrp="1"/>
          </p:cNvGraphicFramePr>
          <p:nvPr>
            <p:ph idx="1"/>
            <p:extLst>
              <p:ext uri="{D42A27DB-BD31-4B8C-83A1-F6EECF244321}">
                <p14:modId xmlns:p14="http://schemas.microsoft.com/office/powerpoint/2010/main" val="1500443420"/>
              </p:ext>
            </p:extLst>
          </p:nvPr>
        </p:nvGraphicFramePr>
        <p:xfrm>
          <a:off x="749809" y="2318196"/>
          <a:ext cx="5020056" cy="4036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983D94E1-FBED-8B17-1B51-717027E63DB5}"/>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smtClean="0">
                <a:solidFill>
                  <a:schemeClr val="tx1">
                    <a:lumMod val="50000"/>
                    <a:lumOff val="50000"/>
                  </a:schemeClr>
                </a:solidFill>
              </a:rPr>
              <a:pPr>
                <a:spcAft>
                  <a:spcPts val="600"/>
                </a:spcAft>
              </a:pPr>
              <a:t>26</a:t>
            </a:fld>
            <a:endParaRPr lang="en-US" sz="1100">
              <a:solidFill>
                <a:schemeClr val="tx1">
                  <a:lumMod val="50000"/>
                  <a:lumOff val="50000"/>
                </a:schemeClr>
              </a:solidFill>
            </a:endParaRPr>
          </a:p>
        </p:txBody>
      </p:sp>
      <p:pic>
        <p:nvPicPr>
          <p:cNvPr id="10" name="Graphic 9">
            <a:extLst>
              <a:ext uri="{FF2B5EF4-FFF2-40B4-BE49-F238E27FC236}">
                <a16:creationId xmlns:a16="http://schemas.microsoft.com/office/drawing/2014/main" id="{312A7EBE-C242-E677-228B-055A14DAF0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52160" y="2670048"/>
            <a:ext cx="6344411" cy="3092554"/>
          </a:xfrm>
          <a:prstGeom prst="rect">
            <a:avLst/>
          </a:prstGeom>
        </p:spPr>
      </p:pic>
      <p:sp>
        <p:nvSpPr>
          <p:cNvPr id="3" name="TextBox 2">
            <a:extLst>
              <a:ext uri="{FF2B5EF4-FFF2-40B4-BE49-F238E27FC236}">
                <a16:creationId xmlns:a16="http://schemas.microsoft.com/office/drawing/2014/main" id="{56AD7FAA-1C10-19F0-D733-A8BEB7D16D94}"/>
              </a:ext>
            </a:extLst>
          </p:cNvPr>
          <p:cNvSpPr txBox="1"/>
          <p:nvPr/>
        </p:nvSpPr>
        <p:spPr>
          <a:xfrm>
            <a:off x="7562088" y="5647351"/>
            <a:ext cx="3184205" cy="461665"/>
          </a:xfrm>
          <a:prstGeom prst="rect">
            <a:avLst/>
          </a:prstGeom>
          <a:noFill/>
        </p:spPr>
        <p:txBody>
          <a:bodyPr wrap="none" rtlCol="0">
            <a:spAutoFit/>
          </a:bodyPr>
          <a:lstStyle/>
          <a:p>
            <a:r>
              <a:rPr lang="en-US" sz="1200" kern="1200" dirty="0">
                <a:solidFill>
                  <a:schemeClr val="tx1"/>
                </a:solidFill>
                <a:latin typeface="+mn-lt"/>
                <a:ea typeface="+mn-ea"/>
                <a:cs typeface="+mn-cs"/>
              </a:rPr>
              <a:t>Fig. </a:t>
            </a:r>
            <a:r>
              <a:rPr lang="en-US" sz="1200" dirty="0"/>
              <a:t>12</a:t>
            </a:r>
            <a:r>
              <a:rPr lang="en-US" sz="1200" kern="1200" dirty="0">
                <a:solidFill>
                  <a:schemeClr val="tx1"/>
                </a:solidFill>
                <a:latin typeface="+mn-lt"/>
                <a:ea typeface="+mn-ea"/>
                <a:cs typeface="+mn-cs"/>
              </a:rPr>
              <a:t>: Effect of modifying weights of instances.</a:t>
            </a:r>
            <a:endParaRPr lang="en-US" sz="1200" dirty="0"/>
          </a:p>
          <a:p>
            <a:endParaRPr lang="en-US" sz="1200" dirty="0"/>
          </a:p>
        </p:txBody>
      </p:sp>
    </p:spTree>
    <p:extLst>
      <p:ext uri="{BB962C8B-B14F-4D97-AF65-F5344CB8AC3E}">
        <p14:creationId xmlns:p14="http://schemas.microsoft.com/office/powerpoint/2010/main" val="1792571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DA7C9-73ED-17D1-B947-187F99D7CD1F}"/>
              </a:ext>
            </a:extLst>
          </p:cNvPr>
          <p:cNvSpPr>
            <a:spLocks noGrp="1"/>
          </p:cNvSpPr>
          <p:nvPr>
            <p:ph type="title"/>
          </p:nvPr>
        </p:nvSpPr>
        <p:spPr>
          <a:xfrm>
            <a:off x="685800" y="294538"/>
            <a:ext cx="10835639" cy="1033669"/>
          </a:xfrm>
        </p:spPr>
        <p:txBody>
          <a:bodyPr>
            <a:normAutofit/>
          </a:bodyPr>
          <a:lstStyle/>
          <a:p>
            <a:r>
              <a:rPr lang="en-US" sz="4000">
                <a:solidFill>
                  <a:srgbClr val="FFFFFF"/>
                </a:solidFill>
              </a:rPr>
              <a:t>iCost: An Instance Complexity Based CSL Framework</a:t>
            </a:r>
            <a:endParaRPr lang="en-US" sz="4000" dirty="0">
              <a:solidFill>
                <a:srgbClr val="FFFFFF"/>
              </a:solidFill>
            </a:endParaRPr>
          </a:p>
        </p:txBody>
      </p:sp>
      <p:graphicFrame>
        <p:nvGraphicFramePr>
          <p:cNvPr id="42" name="Content Placeholder 2">
            <a:extLst>
              <a:ext uri="{FF2B5EF4-FFF2-40B4-BE49-F238E27FC236}">
                <a16:creationId xmlns:a16="http://schemas.microsoft.com/office/drawing/2014/main" id="{264B35AA-9736-D4FC-C262-798609DED03F}"/>
              </a:ext>
            </a:extLst>
          </p:cNvPr>
          <p:cNvGraphicFramePr>
            <a:graphicFrameLocks noGrp="1"/>
          </p:cNvGraphicFramePr>
          <p:nvPr>
            <p:ph idx="1"/>
            <p:extLst>
              <p:ext uri="{D42A27DB-BD31-4B8C-83A1-F6EECF244321}">
                <p14:modId xmlns:p14="http://schemas.microsoft.com/office/powerpoint/2010/main" val="2159084813"/>
              </p:ext>
            </p:extLst>
          </p:nvPr>
        </p:nvGraphicFramePr>
        <p:xfrm>
          <a:off x="749808" y="2318196"/>
          <a:ext cx="6153913" cy="40368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983D94E1-FBED-8B17-1B51-717027E63DB5}"/>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smtClean="0">
                <a:solidFill>
                  <a:schemeClr val="tx1">
                    <a:lumMod val="50000"/>
                    <a:lumOff val="50000"/>
                  </a:schemeClr>
                </a:solidFill>
              </a:rPr>
              <a:pPr>
                <a:spcAft>
                  <a:spcPts val="600"/>
                </a:spcAft>
              </a:pPr>
              <a:t>27</a:t>
            </a:fld>
            <a:endParaRPr lang="en-US" sz="1100">
              <a:solidFill>
                <a:schemeClr val="tx1">
                  <a:lumMod val="50000"/>
                  <a:lumOff val="50000"/>
                </a:schemeClr>
              </a:solidFill>
            </a:endParaRPr>
          </a:p>
        </p:txBody>
      </p:sp>
      <p:pic>
        <p:nvPicPr>
          <p:cNvPr id="8" name="Picture 7" descr="A diagram of a group of triangles&#10;&#10;Description automatically generated">
            <a:extLst>
              <a:ext uri="{FF2B5EF4-FFF2-40B4-BE49-F238E27FC236}">
                <a16:creationId xmlns:a16="http://schemas.microsoft.com/office/drawing/2014/main" id="{FB73FBBE-F3C2-5787-072D-A83B439C1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6872" y="2494808"/>
            <a:ext cx="4930905" cy="3063246"/>
          </a:xfrm>
          <a:prstGeom prst="rect">
            <a:avLst/>
          </a:prstGeom>
        </p:spPr>
      </p:pic>
      <p:sp>
        <p:nvSpPr>
          <p:cNvPr id="3" name="TextBox 2">
            <a:extLst>
              <a:ext uri="{FF2B5EF4-FFF2-40B4-BE49-F238E27FC236}">
                <a16:creationId xmlns:a16="http://schemas.microsoft.com/office/drawing/2014/main" id="{9DF14F75-F28F-2C29-BCA4-27F2FCEC17CE}"/>
              </a:ext>
            </a:extLst>
          </p:cNvPr>
          <p:cNvSpPr txBox="1"/>
          <p:nvPr/>
        </p:nvSpPr>
        <p:spPr>
          <a:xfrm>
            <a:off x="7653529" y="5729743"/>
            <a:ext cx="2110578" cy="276999"/>
          </a:xfrm>
          <a:prstGeom prst="rect">
            <a:avLst/>
          </a:prstGeom>
          <a:noFill/>
        </p:spPr>
        <p:txBody>
          <a:bodyPr wrap="none" rtlCol="0">
            <a:spAutoFit/>
          </a:bodyPr>
          <a:lstStyle/>
          <a:p>
            <a:r>
              <a:rPr lang="en-US" sz="1200" dirty="0"/>
              <a:t>Fig. 13: Instance-level difficulty</a:t>
            </a:r>
          </a:p>
        </p:txBody>
      </p:sp>
    </p:spTree>
    <p:extLst>
      <p:ext uri="{BB962C8B-B14F-4D97-AF65-F5344CB8AC3E}">
        <p14:creationId xmlns:p14="http://schemas.microsoft.com/office/powerpoint/2010/main" val="3891558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54619-57E6-C665-0A2F-9F4A5C8246C0}"/>
              </a:ext>
            </a:extLst>
          </p:cNvPr>
          <p:cNvSpPr>
            <a:spLocks noGrp="1"/>
          </p:cNvSpPr>
          <p:nvPr>
            <p:ph type="title"/>
          </p:nvPr>
        </p:nvSpPr>
        <p:spPr>
          <a:xfrm>
            <a:off x="1371599" y="294538"/>
            <a:ext cx="9895951" cy="1033669"/>
          </a:xfrm>
        </p:spPr>
        <p:txBody>
          <a:bodyPr>
            <a:normAutofit/>
          </a:bodyPr>
          <a:lstStyle/>
          <a:p>
            <a:r>
              <a:rPr lang="en-US" sz="3400" dirty="0" err="1">
                <a:solidFill>
                  <a:srgbClr val="FFFFFF"/>
                </a:solidFill>
              </a:rPr>
              <a:t>iCost</a:t>
            </a:r>
            <a:r>
              <a:rPr lang="en-US" sz="3400" dirty="0">
                <a:solidFill>
                  <a:srgbClr val="FFFFFF"/>
                </a:solidFill>
              </a:rPr>
              <a:t>: An Instance Complexity Based CSL Framework</a:t>
            </a:r>
          </a:p>
        </p:txBody>
      </p:sp>
      <p:sp>
        <p:nvSpPr>
          <p:cNvPr id="3" name="Content Placeholder 2">
            <a:extLst>
              <a:ext uri="{FF2B5EF4-FFF2-40B4-BE49-F238E27FC236}">
                <a16:creationId xmlns:a16="http://schemas.microsoft.com/office/drawing/2014/main" id="{5922C66F-76B8-7D86-3CE6-8BDD71345C2A}"/>
              </a:ext>
            </a:extLst>
          </p:cNvPr>
          <p:cNvSpPr>
            <a:spLocks noGrp="1"/>
          </p:cNvSpPr>
          <p:nvPr>
            <p:ph idx="1"/>
          </p:nvPr>
        </p:nvSpPr>
        <p:spPr>
          <a:xfrm>
            <a:off x="1152145" y="2318197"/>
            <a:ext cx="9943486" cy="3683358"/>
          </a:xfrm>
        </p:spPr>
        <p:txBody>
          <a:bodyPr anchor="ctr">
            <a:normAutofit/>
          </a:bodyPr>
          <a:lstStyle/>
          <a:p>
            <a:pPr marL="0" indent="0" algn="just">
              <a:buNone/>
            </a:pPr>
            <a:r>
              <a:rPr lang="en-US" sz="2000" dirty="0">
                <a:solidFill>
                  <a:srgbClr val="00B050"/>
                </a:solidFill>
              </a:rPr>
              <a:t>Solution:  Categorize the minority-class instances based on their difficulty levels.</a:t>
            </a:r>
          </a:p>
          <a:p>
            <a:pPr algn="just"/>
            <a:endParaRPr lang="en-US" sz="2000" dirty="0"/>
          </a:p>
          <a:p>
            <a:pPr lvl="1" algn="just">
              <a:lnSpc>
                <a:spcPct val="150000"/>
              </a:lnSpc>
              <a:buFont typeface="Wingdings" panose="05000000000000000000" pitchFamily="2" charset="2"/>
              <a:buChar char="Ø"/>
            </a:pPr>
            <a:r>
              <a:rPr lang="en-US" sz="1800" dirty="0"/>
              <a:t> Approach: Neighborhood search algorithm (identifying the nearest neighbors of each instances)</a:t>
            </a:r>
          </a:p>
          <a:p>
            <a:pPr lvl="1" algn="just">
              <a:lnSpc>
                <a:spcPct val="150000"/>
              </a:lnSpc>
              <a:buFont typeface="Wingdings" panose="05000000000000000000" pitchFamily="2" charset="2"/>
              <a:buChar char="Ø"/>
            </a:pPr>
            <a:r>
              <a:rPr lang="en-US" sz="1800" dirty="0"/>
              <a:t> Higher misclassification costs are assigned to hard-to-learn instances in the overlapping regions, while samples in safe zones, surrounded by samples of the same class, are given marginal weights.</a:t>
            </a:r>
          </a:p>
          <a:p>
            <a:pPr lvl="1" algn="just">
              <a:lnSpc>
                <a:spcPct val="150000"/>
              </a:lnSpc>
              <a:buFont typeface="Wingdings" panose="05000000000000000000" pitchFamily="2" charset="2"/>
              <a:buChar char="Ø"/>
            </a:pPr>
            <a:r>
              <a:rPr lang="en-US" sz="1800" dirty="0"/>
              <a:t> This provides a more plausible weighting mechanism.</a:t>
            </a:r>
          </a:p>
          <a:p>
            <a:pPr algn="just">
              <a:buFont typeface="Wingdings" panose="05000000000000000000" pitchFamily="2" charset="2"/>
              <a:buChar char="Ø"/>
            </a:pPr>
            <a:endParaRPr lang="en-US" sz="2000" dirty="0"/>
          </a:p>
          <a:p>
            <a:pPr algn="just"/>
            <a:endParaRPr lang="en-US" sz="2000" dirty="0"/>
          </a:p>
          <a:p>
            <a:pPr algn="just"/>
            <a:endParaRPr lang="en-US" sz="2000" dirty="0"/>
          </a:p>
        </p:txBody>
      </p:sp>
      <p:sp>
        <p:nvSpPr>
          <p:cNvPr id="5" name="Slide Number Placeholder 4">
            <a:extLst>
              <a:ext uri="{FF2B5EF4-FFF2-40B4-BE49-F238E27FC236}">
                <a16:creationId xmlns:a16="http://schemas.microsoft.com/office/drawing/2014/main" id="{0376CFD6-5CE5-E757-430D-26844CB806D1}"/>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28</a:t>
            </a:fld>
            <a:endParaRPr lang="en-US" sz="1100">
              <a:solidFill>
                <a:schemeClr val="tx1">
                  <a:lumMod val="50000"/>
                  <a:lumOff val="50000"/>
                </a:schemeClr>
              </a:solidFill>
            </a:endParaRPr>
          </a:p>
        </p:txBody>
      </p:sp>
    </p:spTree>
    <p:extLst>
      <p:ext uri="{BB962C8B-B14F-4D97-AF65-F5344CB8AC3E}">
        <p14:creationId xmlns:p14="http://schemas.microsoft.com/office/powerpoint/2010/main" val="549322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FE1EC756-41E9-4FD6-AD48-EF46A2813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7" name="Rectangle 16">
            <a:extLst>
              <a:ext uri="{FF2B5EF4-FFF2-40B4-BE49-F238E27FC236}">
                <a16:creationId xmlns:a16="http://schemas.microsoft.com/office/drawing/2014/main" id="{E66F6371-9EA5-9354-29DC-1D07B921F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0CD49-6F25-837E-3FB1-355D442B8F5D}"/>
              </a:ext>
            </a:extLst>
          </p:cNvPr>
          <p:cNvSpPr>
            <a:spLocks noGrp="1"/>
          </p:cNvSpPr>
          <p:nvPr>
            <p:ph type="title"/>
          </p:nvPr>
        </p:nvSpPr>
        <p:spPr>
          <a:xfrm>
            <a:off x="761995" y="307447"/>
            <a:ext cx="10693884" cy="1109932"/>
          </a:xfrm>
        </p:spPr>
        <p:txBody>
          <a:bodyPr>
            <a:normAutofit/>
          </a:bodyPr>
          <a:lstStyle/>
          <a:p>
            <a:r>
              <a:rPr lang="en-US" sz="3700"/>
              <a:t>iCost: An Instance Complexity Based CSL Framework</a:t>
            </a:r>
          </a:p>
        </p:txBody>
      </p:sp>
      <p:pic>
        <p:nvPicPr>
          <p:cNvPr id="7" name="Picture 6" descr="A diagram of different colored circles&#10;&#10;Description automatically generated">
            <a:extLst>
              <a:ext uri="{FF2B5EF4-FFF2-40B4-BE49-F238E27FC236}">
                <a16:creationId xmlns:a16="http://schemas.microsoft.com/office/drawing/2014/main" id="{DDF4E0D1-CC68-069E-1E95-EBCF23AC7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76" y="2954033"/>
            <a:ext cx="5602225" cy="2583204"/>
          </a:xfrm>
          <a:prstGeom prst="rect">
            <a:avLst/>
          </a:prstGeom>
        </p:spPr>
      </p:pic>
      <p:sp>
        <p:nvSpPr>
          <p:cNvPr id="3" name="Content Placeholder 2">
            <a:extLst>
              <a:ext uri="{FF2B5EF4-FFF2-40B4-BE49-F238E27FC236}">
                <a16:creationId xmlns:a16="http://schemas.microsoft.com/office/drawing/2014/main" id="{819268DD-DCE1-611F-A95E-03EC406F3032}"/>
              </a:ext>
            </a:extLst>
          </p:cNvPr>
          <p:cNvSpPr>
            <a:spLocks noGrp="1"/>
          </p:cNvSpPr>
          <p:nvPr>
            <p:ph idx="1"/>
          </p:nvPr>
        </p:nvSpPr>
        <p:spPr>
          <a:xfrm>
            <a:off x="6693408" y="2357888"/>
            <a:ext cx="4762471" cy="3902635"/>
          </a:xfrm>
        </p:spPr>
        <p:txBody>
          <a:bodyPr anchor="ctr">
            <a:normAutofit/>
          </a:bodyPr>
          <a:lstStyle/>
          <a:p>
            <a:r>
              <a:rPr lang="en-US" sz="1700" dirty="0"/>
              <a:t>Categorization:</a:t>
            </a:r>
          </a:p>
          <a:p>
            <a:pPr marL="1028700" lvl="1" indent="-571500">
              <a:buFont typeface="+mj-lt"/>
              <a:buAutoNum type="romanLcPeriod"/>
            </a:pPr>
            <a:r>
              <a:rPr lang="en-US" sz="1700" dirty="0">
                <a:solidFill>
                  <a:srgbClr val="00B050"/>
                </a:solidFill>
              </a:rPr>
              <a:t>Pure:</a:t>
            </a:r>
            <a:r>
              <a:rPr lang="en-US" sz="1700" dirty="0"/>
              <a:t> No neighboring samples belong to the majority class.</a:t>
            </a:r>
          </a:p>
          <a:p>
            <a:pPr marL="1028700" lvl="1" indent="-571500">
              <a:buFont typeface="+mj-lt"/>
              <a:buAutoNum type="romanLcPeriod"/>
            </a:pPr>
            <a:r>
              <a:rPr lang="en-US" sz="1700" dirty="0">
                <a:solidFill>
                  <a:srgbClr val="00B050"/>
                </a:solidFill>
              </a:rPr>
              <a:t>Safe:</a:t>
            </a:r>
            <a:r>
              <a:rPr lang="en-US" sz="1700" dirty="0"/>
              <a:t> One or two neighboring samples belong to the majority class.</a:t>
            </a:r>
          </a:p>
          <a:p>
            <a:pPr marL="1028700" lvl="1" indent="-571500">
              <a:buFont typeface="+mj-lt"/>
              <a:buAutoNum type="romanLcPeriod"/>
            </a:pPr>
            <a:r>
              <a:rPr lang="en-US" sz="1700" dirty="0">
                <a:solidFill>
                  <a:srgbClr val="00B050"/>
                </a:solidFill>
              </a:rPr>
              <a:t>Border:</a:t>
            </a:r>
            <a:r>
              <a:rPr lang="en-US" sz="1700" dirty="0"/>
              <a:t> More than two neighboring samples belong to the majority class.</a:t>
            </a:r>
          </a:p>
          <a:p>
            <a:pPr marL="0" indent="0">
              <a:buNone/>
            </a:pPr>
            <a:endParaRPr lang="en-US" sz="1700" dirty="0"/>
          </a:p>
          <a:p>
            <a:r>
              <a:rPr lang="en-US" sz="1700" dirty="0"/>
              <a:t>For generalization, each minority-class sample from g0 to g5, corresponding to having 0 to 5 neighboring majority-class samples, respectively.</a:t>
            </a:r>
          </a:p>
        </p:txBody>
      </p:sp>
      <p:sp>
        <p:nvSpPr>
          <p:cNvPr id="5" name="Slide Number Placeholder 4">
            <a:extLst>
              <a:ext uri="{FF2B5EF4-FFF2-40B4-BE49-F238E27FC236}">
                <a16:creationId xmlns:a16="http://schemas.microsoft.com/office/drawing/2014/main" id="{357A9447-D4E7-8BCB-1EA0-753009E660A6}"/>
              </a:ext>
            </a:extLst>
          </p:cNvPr>
          <p:cNvSpPr>
            <a:spLocks noGrp="1"/>
          </p:cNvSpPr>
          <p:nvPr>
            <p:ph type="sldNum" sz="quarter" idx="12"/>
          </p:nvPr>
        </p:nvSpPr>
        <p:spPr>
          <a:xfrm>
            <a:off x="8732520" y="6356350"/>
            <a:ext cx="3199388" cy="365125"/>
          </a:xfrm>
        </p:spPr>
        <p:txBody>
          <a:bodyPr>
            <a:normAutofit/>
          </a:bodyPr>
          <a:lstStyle/>
          <a:p>
            <a:pPr>
              <a:spcAft>
                <a:spcPts val="600"/>
              </a:spcAft>
            </a:pPr>
            <a:fld id="{F34593AA-D070-4490-B510-EC7BD1F5F497}" type="slidenum">
              <a:rPr lang="en-US">
                <a:solidFill>
                  <a:schemeClr val="tx1"/>
                </a:solidFill>
              </a:rPr>
              <a:pPr>
                <a:spcAft>
                  <a:spcPts val="600"/>
                </a:spcAft>
              </a:pPr>
              <a:t>29</a:t>
            </a:fld>
            <a:endParaRPr lang="en-US">
              <a:solidFill>
                <a:schemeClr val="tx1"/>
              </a:solidFill>
            </a:endParaRPr>
          </a:p>
        </p:txBody>
      </p:sp>
      <p:sp>
        <p:nvSpPr>
          <p:cNvPr id="4" name="TextBox 3">
            <a:extLst>
              <a:ext uri="{FF2B5EF4-FFF2-40B4-BE49-F238E27FC236}">
                <a16:creationId xmlns:a16="http://schemas.microsoft.com/office/drawing/2014/main" id="{D73068C1-5E0A-D9CC-C76A-54F158898707}"/>
              </a:ext>
            </a:extLst>
          </p:cNvPr>
          <p:cNvSpPr txBox="1"/>
          <p:nvPr/>
        </p:nvSpPr>
        <p:spPr>
          <a:xfrm>
            <a:off x="1344168" y="5920619"/>
            <a:ext cx="2469202" cy="276999"/>
          </a:xfrm>
          <a:prstGeom prst="rect">
            <a:avLst/>
          </a:prstGeom>
          <a:noFill/>
        </p:spPr>
        <p:txBody>
          <a:bodyPr wrap="none" rtlCol="0">
            <a:spAutoFit/>
          </a:bodyPr>
          <a:lstStyle/>
          <a:p>
            <a:r>
              <a:rPr lang="en-US" sz="1200" dirty="0"/>
              <a:t>Fig. 14: Minority-class categorization</a:t>
            </a:r>
          </a:p>
        </p:txBody>
      </p:sp>
    </p:spTree>
    <p:extLst>
      <p:ext uri="{BB962C8B-B14F-4D97-AF65-F5344CB8AC3E}">
        <p14:creationId xmlns:p14="http://schemas.microsoft.com/office/powerpoint/2010/main" val="1855385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1371597" y="348865"/>
            <a:ext cx="10044023" cy="877729"/>
          </a:xfrm>
        </p:spPr>
        <p:txBody>
          <a:bodyPr anchor="ctr">
            <a:normAutofit/>
          </a:bodyPr>
          <a:lstStyle/>
          <a:p>
            <a:r>
              <a:rPr lang="en-US" sz="4000" cap="none">
                <a:solidFill>
                  <a:srgbClr val="FFFFFF"/>
                </a:solidFill>
              </a:rPr>
              <a:t>Imbalanced Classification Problem</a:t>
            </a:r>
          </a:p>
        </p:txBody>
      </p:sp>
      <p:graphicFrame>
        <p:nvGraphicFramePr>
          <p:cNvPr id="5" name="Content Placeholder 2">
            <a:extLst>
              <a:ext uri="{FF2B5EF4-FFF2-40B4-BE49-F238E27FC236}">
                <a16:creationId xmlns:a16="http://schemas.microsoft.com/office/drawing/2014/main" id="{A27B82E1-4DFF-BCBF-14D2-7876BF236BD8}"/>
              </a:ext>
            </a:extLst>
          </p:cNvPr>
          <p:cNvGraphicFramePr>
            <a:graphicFrameLocks/>
          </p:cNvGraphicFramePr>
          <p:nvPr>
            <p:extLst>
              <p:ext uri="{D42A27DB-BD31-4B8C-83A1-F6EECF244321}">
                <p14:modId xmlns:p14="http://schemas.microsoft.com/office/powerpoint/2010/main" val="3566732323"/>
              </p:ext>
            </p:extLst>
          </p:nvPr>
        </p:nvGraphicFramePr>
        <p:xfrm>
          <a:off x="1210413" y="2112579"/>
          <a:ext cx="5386654" cy="4010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CEAABBA-9AA7-C263-080C-BF04A398134E}"/>
              </a:ext>
            </a:extLst>
          </p:cNvPr>
          <p:cNvSpPr>
            <a:spLocks/>
          </p:cNvSpPr>
          <p:nvPr/>
        </p:nvSpPr>
        <p:spPr>
          <a:xfrm>
            <a:off x="11680193" y="6404395"/>
            <a:ext cx="341205" cy="315847"/>
          </a:xfrm>
          <a:prstGeom prst="rect">
            <a:avLst/>
          </a:prstGeom>
        </p:spPr>
        <p:txBody>
          <a:bodyPr/>
          <a:lstStyle/>
          <a:p>
            <a:pPr defTabSz="393192">
              <a:spcAft>
                <a:spcPts val="600"/>
              </a:spcAft>
            </a:pPr>
            <a:fld id="{F34593AA-D070-4490-B510-EC7BD1F5F497}" type="slidenum">
              <a:rPr lang="en-US" sz="1548" kern="1200">
                <a:solidFill>
                  <a:schemeClr val="tx1"/>
                </a:solidFill>
                <a:latin typeface="+mn-lt"/>
                <a:ea typeface="+mn-ea"/>
                <a:cs typeface="+mn-cs"/>
              </a:rPr>
              <a:pPr defTabSz="393192">
                <a:spcAft>
                  <a:spcPts val="600"/>
                </a:spcAft>
              </a:pPr>
              <a:t>3</a:t>
            </a:fld>
            <a:endParaRPr lang="en-US" dirty="0"/>
          </a:p>
        </p:txBody>
      </p:sp>
      <p:pic>
        <p:nvPicPr>
          <p:cNvPr id="6" name="Picture 5" descr="A blue and orange dots&#10;&#10;Description automatically generated">
            <a:extLst>
              <a:ext uri="{FF2B5EF4-FFF2-40B4-BE49-F238E27FC236}">
                <a16:creationId xmlns:a16="http://schemas.microsoft.com/office/drawing/2014/main" id="{A29E26C4-584E-D9B6-0697-F287A929DD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8545" y="2547624"/>
            <a:ext cx="4186982" cy="3140237"/>
          </a:xfrm>
          <a:prstGeom prst="rect">
            <a:avLst/>
          </a:prstGeom>
        </p:spPr>
      </p:pic>
      <p:sp>
        <p:nvSpPr>
          <p:cNvPr id="7" name="TextBox 6">
            <a:extLst>
              <a:ext uri="{FF2B5EF4-FFF2-40B4-BE49-F238E27FC236}">
                <a16:creationId xmlns:a16="http://schemas.microsoft.com/office/drawing/2014/main" id="{5099F52A-0648-CA8F-0C09-135D24429661}"/>
              </a:ext>
            </a:extLst>
          </p:cNvPr>
          <p:cNvSpPr txBox="1"/>
          <p:nvPr/>
        </p:nvSpPr>
        <p:spPr>
          <a:xfrm>
            <a:off x="7728184" y="5687861"/>
            <a:ext cx="2570447" cy="330540"/>
          </a:xfrm>
          <a:prstGeom prst="rect">
            <a:avLst/>
          </a:prstGeom>
          <a:noFill/>
        </p:spPr>
        <p:txBody>
          <a:bodyPr wrap="none" rtlCol="0">
            <a:spAutoFit/>
          </a:bodyPr>
          <a:lstStyle/>
          <a:p>
            <a:pPr defTabSz="393192">
              <a:spcAft>
                <a:spcPts val="600"/>
              </a:spcAft>
            </a:pPr>
            <a:r>
              <a:rPr lang="en-US" sz="1548" kern="1200">
                <a:solidFill>
                  <a:schemeClr val="tx1"/>
                </a:solidFill>
                <a:latin typeface="+mn-lt"/>
                <a:ea typeface="+mn-ea"/>
                <a:cs typeface="+mn-cs"/>
              </a:rPr>
              <a:t>Fig. 1. Class imbalance in data</a:t>
            </a:r>
            <a:endParaRPr lang="en-US"/>
          </a:p>
        </p:txBody>
      </p:sp>
    </p:spTree>
    <p:extLst>
      <p:ext uri="{BB962C8B-B14F-4D97-AF65-F5344CB8AC3E}">
        <p14:creationId xmlns:p14="http://schemas.microsoft.com/office/powerpoint/2010/main" val="3559664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54619-57E6-C665-0A2F-9F4A5C8246C0}"/>
              </a:ext>
            </a:extLst>
          </p:cNvPr>
          <p:cNvSpPr>
            <a:spLocks noGrp="1"/>
          </p:cNvSpPr>
          <p:nvPr>
            <p:ph type="title"/>
          </p:nvPr>
        </p:nvSpPr>
        <p:spPr>
          <a:xfrm>
            <a:off x="1371599" y="294538"/>
            <a:ext cx="9895951" cy="1033669"/>
          </a:xfrm>
        </p:spPr>
        <p:txBody>
          <a:bodyPr>
            <a:normAutofit/>
          </a:bodyPr>
          <a:lstStyle/>
          <a:p>
            <a:r>
              <a:rPr lang="en-US" sz="3400" dirty="0" err="1">
                <a:solidFill>
                  <a:srgbClr val="FFFFFF"/>
                </a:solidFill>
              </a:rPr>
              <a:t>iCost</a:t>
            </a:r>
            <a:r>
              <a:rPr lang="en-US" sz="3400" dirty="0">
                <a:solidFill>
                  <a:srgbClr val="FFFFFF"/>
                </a:solidFill>
              </a:rPr>
              <a:t> Algorithm Implementation</a:t>
            </a:r>
          </a:p>
        </p:txBody>
      </p:sp>
      <p:graphicFrame>
        <p:nvGraphicFramePr>
          <p:cNvPr id="20" name="Content Placeholder 2">
            <a:extLst>
              <a:ext uri="{FF2B5EF4-FFF2-40B4-BE49-F238E27FC236}">
                <a16:creationId xmlns:a16="http://schemas.microsoft.com/office/drawing/2014/main" id="{9E33D99C-F11E-45F3-EB13-4DE7E03DDFED}"/>
              </a:ext>
            </a:extLst>
          </p:cNvPr>
          <p:cNvGraphicFramePr>
            <a:graphicFrameLocks noGrp="1"/>
          </p:cNvGraphicFramePr>
          <p:nvPr>
            <p:ph idx="1"/>
            <p:extLst>
              <p:ext uri="{D42A27DB-BD31-4B8C-83A1-F6EECF244321}">
                <p14:modId xmlns:p14="http://schemas.microsoft.com/office/powerpoint/2010/main" val="727723671"/>
              </p:ext>
            </p:extLst>
          </p:nvPr>
        </p:nvGraphicFramePr>
        <p:xfrm>
          <a:off x="621792" y="1891970"/>
          <a:ext cx="10872215" cy="4463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0376CFD6-5CE5-E757-430D-26844CB806D1}"/>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30</a:t>
            </a:fld>
            <a:endParaRPr lang="en-US" sz="1100">
              <a:solidFill>
                <a:schemeClr val="tx1">
                  <a:lumMod val="50000"/>
                  <a:lumOff val="50000"/>
                </a:schemeClr>
              </a:solidFill>
            </a:endParaRPr>
          </a:p>
        </p:txBody>
      </p:sp>
    </p:spTree>
    <p:extLst>
      <p:ext uri="{BB962C8B-B14F-4D97-AF65-F5344CB8AC3E}">
        <p14:creationId xmlns:p14="http://schemas.microsoft.com/office/powerpoint/2010/main" val="442041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0" name="Rectangle 1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Rectangle 2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EBA2F22-B6D4-7873-F365-D53D8ED4835B}"/>
              </a:ext>
            </a:extLst>
          </p:cNvPr>
          <p:cNvSpPr>
            <a:spLocks noGrp="1"/>
          </p:cNvSpPr>
          <p:nvPr>
            <p:ph type="title"/>
          </p:nvPr>
        </p:nvSpPr>
        <p:spPr>
          <a:xfrm>
            <a:off x="484632" y="739835"/>
            <a:ext cx="3973432" cy="830880"/>
          </a:xfrm>
        </p:spPr>
        <p:txBody>
          <a:bodyPr anchor="b">
            <a:noAutofit/>
          </a:bodyPr>
          <a:lstStyle/>
          <a:p>
            <a:r>
              <a:rPr lang="en-US" sz="3600" dirty="0">
                <a:solidFill>
                  <a:srgbClr val="FFFFFF"/>
                </a:solidFill>
              </a:rPr>
              <a:t>Experimental Setup</a:t>
            </a:r>
          </a:p>
        </p:txBody>
      </p:sp>
      <p:sp>
        <p:nvSpPr>
          <p:cNvPr id="3" name="Content Placeholder 2">
            <a:extLst>
              <a:ext uri="{FF2B5EF4-FFF2-40B4-BE49-F238E27FC236}">
                <a16:creationId xmlns:a16="http://schemas.microsoft.com/office/drawing/2014/main" id="{BEDF89A8-2F1F-677E-020C-FBD529EC1A15}"/>
              </a:ext>
            </a:extLst>
          </p:cNvPr>
          <p:cNvSpPr>
            <a:spLocks noGrp="1"/>
          </p:cNvSpPr>
          <p:nvPr>
            <p:ph idx="1"/>
          </p:nvPr>
        </p:nvSpPr>
        <p:spPr>
          <a:xfrm>
            <a:off x="603504" y="2459116"/>
            <a:ext cx="4206240" cy="3524823"/>
          </a:xfrm>
        </p:spPr>
        <p:txBody>
          <a:bodyPr>
            <a:normAutofit/>
          </a:bodyPr>
          <a:lstStyle/>
          <a:p>
            <a:pPr algn="just">
              <a:buFont typeface="Wingdings" panose="05000000000000000000" pitchFamily="2" charset="2"/>
              <a:buChar char="§"/>
            </a:pPr>
            <a:r>
              <a:rPr lang="en-US" sz="2000" dirty="0">
                <a:solidFill>
                  <a:srgbClr val="FFFFFF"/>
                </a:solidFill>
              </a:rPr>
              <a:t>3 classifiers – SVM, LR, DT.</a:t>
            </a:r>
          </a:p>
          <a:p>
            <a:pPr algn="just">
              <a:buFont typeface="Wingdings" panose="05000000000000000000" pitchFamily="2" charset="2"/>
              <a:buChar char="§"/>
            </a:pPr>
            <a:r>
              <a:rPr lang="en-US" sz="2000" dirty="0">
                <a:solidFill>
                  <a:srgbClr val="FFFFFF"/>
                </a:solidFill>
              </a:rPr>
              <a:t>66 imbalanced datasets.</a:t>
            </a:r>
          </a:p>
          <a:p>
            <a:pPr algn="just">
              <a:buFont typeface="Wingdings" panose="05000000000000000000" pitchFamily="2" charset="2"/>
              <a:buChar char="§"/>
            </a:pPr>
            <a:r>
              <a:rPr lang="en-US" sz="2000" dirty="0">
                <a:solidFill>
                  <a:srgbClr val="FFFFFF"/>
                </a:solidFill>
              </a:rPr>
              <a:t>Repeated stratified cross-validation (5 folds, 10 repeats)</a:t>
            </a:r>
          </a:p>
          <a:p>
            <a:pPr algn="just">
              <a:buFont typeface="Wingdings" panose="05000000000000000000" pitchFamily="2" charset="2"/>
              <a:buChar char="§"/>
            </a:pPr>
            <a:r>
              <a:rPr lang="en-US" sz="2000" dirty="0">
                <a:solidFill>
                  <a:srgbClr val="FFFFFF"/>
                </a:solidFill>
              </a:rPr>
              <a:t>Type = ins, No. of neighbors: 5</a:t>
            </a:r>
          </a:p>
          <a:p>
            <a:pPr algn="just">
              <a:buFont typeface="Wingdings" panose="05000000000000000000" pitchFamily="2" charset="2"/>
              <a:buChar char="§"/>
            </a:pPr>
            <a:r>
              <a:rPr lang="en-US" sz="2000" dirty="0">
                <a:solidFill>
                  <a:srgbClr val="FFFFFF"/>
                </a:solidFill>
              </a:rPr>
              <a:t>The penalty factors were tuned using the grid-search technique.</a:t>
            </a:r>
          </a:p>
          <a:p>
            <a:pPr>
              <a:buFont typeface="Wingdings" panose="05000000000000000000" pitchFamily="2" charset="2"/>
              <a:buChar char="§"/>
            </a:pPr>
            <a:endParaRPr lang="en-US" sz="2000" dirty="0">
              <a:solidFill>
                <a:srgbClr val="FFFFFF"/>
              </a:solidFill>
            </a:endParaRPr>
          </a:p>
        </p:txBody>
      </p:sp>
      <p:sp>
        <p:nvSpPr>
          <p:cNvPr id="5" name="Slide Number Placeholder 4">
            <a:extLst>
              <a:ext uri="{FF2B5EF4-FFF2-40B4-BE49-F238E27FC236}">
                <a16:creationId xmlns:a16="http://schemas.microsoft.com/office/drawing/2014/main" id="{E9346384-7AAF-F544-4F40-4A202E7685EB}"/>
              </a:ext>
            </a:extLst>
          </p:cNvPr>
          <p:cNvSpPr>
            <a:spLocks noGrp="1"/>
          </p:cNvSpPr>
          <p:nvPr>
            <p:ph type="sldNum" sz="quarter" idx="12"/>
          </p:nvPr>
        </p:nvSpPr>
        <p:spPr>
          <a:xfrm>
            <a:off x="8610600" y="6356350"/>
            <a:ext cx="2743200" cy="365125"/>
          </a:xfrm>
        </p:spPr>
        <p:txBody>
          <a:bodyPr>
            <a:normAutofit/>
          </a:bodyPr>
          <a:lstStyle/>
          <a:p>
            <a:pPr>
              <a:spcAft>
                <a:spcPts val="600"/>
              </a:spcAft>
            </a:pPr>
            <a:fld id="{F34593AA-D070-4490-B510-EC7BD1F5F497}" type="slidenum">
              <a:rPr lang="en-US" smtClean="0">
                <a:solidFill>
                  <a:schemeClr val="tx1">
                    <a:lumMod val="50000"/>
                    <a:lumOff val="50000"/>
                  </a:schemeClr>
                </a:solidFill>
              </a:rPr>
              <a:pPr>
                <a:spcAft>
                  <a:spcPts val="600"/>
                </a:spcAft>
              </a:pPr>
              <a:t>31</a:t>
            </a:fld>
            <a:endParaRPr lang="en-US">
              <a:solidFill>
                <a:schemeClr val="tx1">
                  <a:lumMod val="50000"/>
                  <a:lumOff val="50000"/>
                </a:schemeClr>
              </a:solidFill>
            </a:endParaRPr>
          </a:p>
        </p:txBody>
      </p:sp>
      <p:graphicFrame>
        <p:nvGraphicFramePr>
          <p:cNvPr id="8" name="Table 7">
            <a:extLst>
              <a:ext uri="{FF2B5EF4-FFF2-40B4-BE49-F238E27FC236}">
                <a16:creationId xmlns:a16="http://schemas.microsoft.com/office/drawing/2014/main" id="{0258FA79-DACC-DD2E-BB50-1E5A7ADA409F}"/>
              </a:ext>
            </a:extLst>
          </p:cNvPr>
          <p:cNvGraphicFramePr>
            <a:graphicFrameLocks noGrp="1"/>
          </p:cNvGraphicFramePr>
          <p:nvPr>
            <p:extLst>
              <p:ext uri="{D42A27DB-BD31-4B8C-83A1-F6EECF244321}">
                <p14:modId xmlns:p14="http://schemas.microsoft.com/office/powerpoint/2010/main" val="3188752604"/>
              </p:ext>
            </p:extLst>
          </p:nvPr>
        </p:nvGraphicFramePr>
        <p:xfrm>
          <a:off x="6005304" y="2024479"/>
          <a:ext cx="5407003" cy="2809041"/>
        </p:xfrm>
        <a:graphic>
          <a:graphicData uri="http://schemas.openxmlformats.org/drawingml/2006/table">
            <a:tbl>
              <a:tblPr firstRow="1" bandRow="1">
                <a:tableStyleId>{9D7B26C5-4107-4FEC-AEDC-1716B250A1EF}</a:tableStyleId>
              </a:tblPr>
              <a:tblGrid>
                <a:gridCol w="1297981">
                  <a:extLst>
                    <a:ext uri="{9D8B030D-6E8A-4147-A177-3AD203B41FA5}">
                      <a16:colId xmlns:a16="http://schemas.microsoft.com/office/drawing/2014/main" val="460101227"/>
                    </a:ext>
                  </a:extLst>
                </a:gridCol>
                <a:gridCol w="885328">
                  <a:extLst>
                    <a:ext uri="{9D8B030D-6E8A-4147-A177-3AD203B41FA5}">
                      <a16:colId xmlns:a16="http://schemas.microsoft.com/office/drawing/2014/main" val="445180070"/>
                    </a:ext>
                  </a:extLst>
                </a:gridCol>
                <a:gridCol w="3223694">
                  <a:extLst>
                    <a:ext uri="{9D8B030D-6E8A-4147-A177-3AD203B41FA5}">
                      <a16:colId xmlns:a16="http://schemas.microsoft.com/office/drawing/2014/main" val="1072867002"/>
                    </a:ext>
                  </a:extLst>
                </a:gridCol>
              </a:tblGrid>
              <a:tr h="666247">
                <a:tc>
                  <a:txBody>
                    <a:bodyPr/>
                    <a:lstStyle/>
                    <a:p>
                      <a:r>
                        <a:rPr lang="en-US" sz="1800"/>
                        <a:t>Parameter	</a:t>
                      </a:r>
                    </a:p>
                  </a:txBody>
                  <a:tcPr marL="90033" marR="90033" marT="45017" marB="45017"/>
                </a:tc>
                <a:tc>
                  <a:txBody>
                    <a:bodyPr/>
                    <a:lstStyle/>
                    <a:p>
                      <a:r>
                        <a:rPr lang="en-US" sz="1800"/>
                        <a:t>Value</a:t>
                      </a:r>
                    </a:p>
                  </a:txBody>
                  <a:tcPr marL="90033" marR="90033" marT="45017" marB="45017"/>
                </a:tc>
                <a:tc>
                  <a:txBody>
                    <a:bodyPr/>
                    <a:lstStyle/>
                    <a:p>
                      <a:r>
                        <a:rPr lang="en-US" sz="1800"/>
                        <a:t>Cost-factor parameter setting</a:t>
                      </a:r>
                    </a:p>
                  </a:txBody>
                  <a:tcPr marL="90033" marR="90033" marT="45017" marB="45017"/>
                </a:tc>
                <a:extLst>
                  <a:ext uri="{0D108BD9-81ED-4DB2-BD59-A6C34878D82A}">
                    <a16:rowId xmlns:a16="http://schemas.microsoft.com/office/drawing/2014/main" val="2871373655"/>
                  </a:ext>
                </a:extLst>
              </a:tr>
              <a:tr h="666247">
                <a:tc>
                  <a:txBody>
                    <a:bodyPr/>
                    <a:lstStyle/>
                    <a:p>
                      <a:r>
                        <a:rPr lang="en-US" sz="1800"/>
                        <a:t>Type	</a:t>
                      </a:r>
                    </a:p>
                  </a:txBody>
                  <a:tcPr marL="90033" marR="90033" marT="45017" marB="45017"/>
                </a:tc>
                <a:tc>
                  <a:txBody>
                    <a:bodyPr/>
                    <a:lstStyle/>
                    <a:p>
                      <a:r>
                        <a:rPr lang="en-US" sz="1800" dirty="0"/>
                        <a:t>org</a:t>
                      </a:r>
                    </a:p>
                  </a:txBody>
                  <a:tcPr marL="90033" marR="90033" marT="45017" marB="45017"/>
                </a:tc>
                <a:tc>
                  <a:txBody>
                    <a:bodyPr/>
                    <a:lstStyle/>
                    <a:p>
                      <a:r>
                        <a:rPr lang="en-US" sz="1800"/>
                        <a:t>0.75*IR, 0.9*IR, IR, 1.1*IR, 1.25*IR</a:t>
                      </a:r>
                    </a:p>
                  </a:txBody>
                  <a:tcPr marL="90033" marR="90033" marT="45017" marB="45017"/>
                </a:tc>
                <a:extLst>
                  <a:ext uri="{0D108BD9-81ED-4DB2-BD59-A6C34878D82A}">
                    <a16:rowId xmlns:a16="http://schemas.microsoft.com/office/drawing/2014/main" val="3190474098"/>
                  </a:ext>
                </a:extLst>
              </a:tr>
              <a:tr h="1476547">
                <a:tc>
                  <a:txBody>
                    <a:bodyPr/>
                    <a:lstStyle/>
                    <a:p>
                      <a:endParaRPr lang="en-US" sz="1800"/>
                    </a:p>
                  </a:txBody>
                  <a:tcPr marL="90033" marR="90033" marT="45017" marB="45017"/>
                </a:tc>
                <a:tc>
                  <a:txBody>
                    <a:bodyPr/>
                    <a:lstStyle/>
                    <a:p>
                      <a:r>
                        <a:rPr lang="en-US" sz="1800"/>
                        <a:t>ins</a:t>
                      </a:r>
                    </a:p>
                  </a:txBody>
                  <a:tcPr marL="90033" marR="90033" marT="45017" marB="45017"/>
                </a:tc>
                <a:tc>
                  <a:txBody>
                    <a:bodyPr/>
                    <a:lstStyle/>
                    <a:p>
                      <a:pPr marL="285750" indent="-285750">
                        <a:buFont typeface="Courier New" panose="02070309020205020404" pitchFamily="49" charset="0"/>
                        <a:buChar char="o"/>
                      </a:pPr>
                      <a:r>
                        <a:rPr lang="en-US" sz="1800" dirty="0"/>
                        <a:t>‘pure' : [1, 0.1*IR, 0.2*IR]</a:t>
                      </a:r>
                    </a:p>
                    <a:p>
                      <a:pPr marL="285750" indent="-285750">
                        <a:buFont typeface="Courier New" panose="02070309020205020404" pitchFamily="49" charset="0"/>
                        <a:buChar char="o"/>
                      </a:pPr>
                      <a:r>
                        <a:rPr lang="en-US" sz="1800" dirty="0"/>
                        <a:t>'safe': [0.25*IR, 0.35*IR, 0.5*IR]</a:t>
                      </a:r>
                    </a:p>
                    <a:p>
                      <a:pPr marL="285750" indent="-285750">
                        <a:buFont typeface="Courier New" panose="02070309020205020404" pitchFamily="49" charset="0"/>
                        <a:buChar char="o"/>
                      </a:pPr>
                      <a:r>
                        <a:rPr lang="en-US" sz="1800" dirty="0"/>
                        <a:t>‘border': [0.75*IR,  0.9*IR, IR,   1.1*IR, 1.25*IR]</a:t>
                      </a:r>
                    </a:p>
                  </a:txBody>
                  <a:tcPr marL="90033" marR="90033" marT="45017" marB="45017"/>
                </a:tc>
                <a:extLst>
                  <a:ext uri="{0D108BD9-81ED-4DB2-BD59-A6C34878D82A}">
                    <a16:rowId xmlns:a16="http://schemas.microsoft.com/office/drawing/2014/main" val="4032014069"/>
                  </a:ext>
                </a:extLst>
              </a:tr>
            </a:tbl>
          </a:graphicData>
        </a:graphic>
      </p:graphicFrame>
      <p:sp>
        <p:nvSpPr>
          <p:cNvPr id="4" name="TextBox 3">
            <a:extLst>
              <a:ext uri="{FF2B5EF4-FFF2-40B4-BE49-F238E27FC236}">
                <a16:creationId xmlns:a16="http://schemas.microsoft.com/office/drawing/2014/main" id="{90BC2309-E356-EBB5-896B-35594DC759B4}"/>
              </a:ext>
            </a:extLst>
          </p:cNvPr>
          <p:cNvSpPr txBox="1"/>
          <p:nvPr/>
        </p:nvSpPr>
        <p:spPr>
          <a:xfrm>
            <a:off x="9904971" y="5040937"/>
            <a:ext cx="1507336" cy="369332"/>
          </a:xfrm>
          <a:prstGeom prst="rect">
            <a:avLst/>
          </a:prstGeom>
          <a:noFill/>
        </p:spPr>
        <p:txBody>
          <a:bodyPr wrap="none" rtlCol="0">
            <a:spAutoFit/>
          </a:bodyPr>
          <a:lstStyle/>
          <a:p>
            <a:pPr marL="285750" indent="-285750">
              <a:buFont typeface="Wingdings" panose="05000000000000000000" pitchFamily="2" charset="2"/>
              <a:buChar char="v"/>
            </a:pPr>
            <a:r>
              <a:rPr lang="en-US" dirty="0"/>
              <a:t>Penalty &gt; 1</a:t>
            </a:r>
          </a:p>
        </p:txBody>
      </p:sp>
    </p:spTree>
    <p:extLst>
      <p:ext uri="{BB962C8B-B14F-4D97-AF65-F5344CB8AC3E}">
        <p14:creationId xmlns:p14="http://schemas.microsoft.com/office/powerpoint/2010/main" val="3700016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313B423-BF70-3329-D5E1-0CD6EA01E863}"/>
              </a:ext>
            </a:extLst>
          </p:cNvPr>
          <p:cNvSpPr txBox="1"/>
          <p:nvPr/>
        </p:nvSpPr>
        <p:spPr>
          <a:xfrm>
            <a:off x="457200" y="751555"/>
            <a:ext cx="11274552" cy="967517"/>
          </a:xfrm>
          <a:prstGeom prst="rect">
            <a:avLst/>
          </a:prstGeom>
        </p:spPr>
        <p:txBody>
          <a:bodyPr vert="horz" lIns="91440" tIns="45720" rIns="91440" bIns="45720" rtlCol="0" anchor="t">
            <a:normAutofit/>
          </a:bodyPr>
          <a:lstStyle/>
          <a:p>
            <a:pPr defTabSz="914400">
              <a:lnSpc>
                <a:spcPct val="90000"/>
              </a:lnSpc>
              <a:spcAft>
                <a:spcPts val="600"/>
              </a:spcAft>
            </a:pPr>
            <a:r>
              <a:rPr lang="en-US" sz="2000" dirty="0"/>
              <a:t>Changes in MCC score from the </a:t>
            </a:r>
            <a:r>
              <a:rPr lang="en-US" sz="2000" dirty="0" err="1"/>
              <a:t>iCost</a:t>
            </a:r>
            <a:r>
              <a:rPr lang="en-US" sz="2000" dirty="0"/>
              <a:t> algorithm as compared to traditional CS approach for the </a:t>
            </a:r>
            <a:r>
              <a:rPr lang="en-US" sz="2000" dirty="0">
                <a:solidFill>
                  <a:srgbClr val="C00000"/>
                </a:solidFill>
              </a:rPr>
              <a:t>LR classifier </a:t>
            </a:r>
          </a:p>
        </p:txBody>
      </p:sp>
      <p:pic>
        <p:nvPicPr>
          <p:cNvPr id="7" name="Content Placeholder 6" descr="A graph of colored lines&#10;&#10;Description automatically generated with medium confidence">
            <a:extLst>
              <a:ext uri="{FF2B5EF4-FFF2-40B4-BE49-F238E27FC236}">
                <a16:creationId xmlns:a16="http://schemas.microsoft.com/office/drawing/2014/main" id="{502609E0-2054-C87F-4D21-A11574F253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1248" y="1920240"/>
            <a:ext cx="10579608" cy="4360999"/>
          </a:xfrm>
          <a:prstGeom prst="rect">
            <a:avLst/>
          </a:prstGeom>
        </p:spPr>
      </p:pic>
      <p:sp>
        <p:nvSpPr>
          <p:cNvPr id="5" name="Slide Number Placeholder 4">
            <a:extLst>
              <a:ext uri="{FF2B5EF4-FFF2-40B4-BE49-F238E27FC236}">
                <a16:creationId xmlns:a16="http://schemas.microsoft.com/office/drawing/2014/main" id="{E807318C-52A1-D44E-D10E-FC31AD7BF43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F34593AA-D070-4490-B510-EC7BD1F5F497}" type="slidenum">
              <a:rPr lang="en-US">
                <a:solidFill>
                  <a:schemeClr val="tx1">
                    <a:lumMod val="50000"/>
                    <a:lumOff val="50000"/>
                  </a:schemeClr>
                </a:solidFill>
              </a:rPr>
              <a:pPr defTabSz="914400">
                <a:spcAft>
                  <a:spcPts val="600"/>
                </a:spcAft>
              </a:pPr>
              <a:t>32</a:t>
            </a:fld>
            <a:endParaRPr lang="en-US">
              <a:solidFill>
                <a:schemeClr val="tx1">
                  <a:lumMod val="50000"/>
                  <a:lumOff val="50000"/>
                </a:schemeClr>
              </a:solidFill>
            </a:endParaRPr>
          </a:p>
        </p:txBody>
      </p:sp>
      <p:grpSp>
        <p:nvGrpSpPr>
          <p:cNvPr id="13" name="Group 12">
            <a:extLst>
              <a:ext uri="{FF2B5EF4-FFF2-40B4-BE49-F238E27FC236}">
                <a16:creationId xmlns:a16="http://schemas.microsoft.com/office/drawing/2014/main" id="{E4A41B9E-A0C8-F78B-E5B6-A0D02D881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F27C9029-9BF9-D125-90D6-AB03931B0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F84619-412D-A0C9-3DC9-47C3A42B9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4229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313B423-BF70-3329-D5E1-0CD6EA01E863}"/>
              </a:ext>
            </a:extLst>
          </p:cNvPr>
          <p:cNvSpPr txBox="1"/>
          <p:nvPr/>
        </p:nvSpPr>
        <p:spPr>
          <a:xfrm>
            <a:off x="457200" y="751555"/>
            <a:ext cx="11448288" cy="967517"/>
          </a:xfrm>
          <a:prstGeom prst="rect">
            <a:avLst/>
          </a:prstGeom>
        </p:spPr>
        <p:txBody>
          <a:bodyPr vert="horz" lIns="91440" tIns="45720" rIns="91440" bIns="45720" rtlCol="0" anchor="t">
            <a:normAutofit/>
          </a:bodyPr>
          <a:lstStyle/>
          <a:p>
            <a:pPr defTabSz="914400">
              <a:lnSpc>
                <a:spcPct val="90000"/>
              </a:lnSpc>
              <a:spcAft>
                <a:spcPts val="600"/>
              </a:spcAft>
            </a:pPr>
            <a:r>
              <a:rPr lang="en-US" sz="2000" dirty="0"/>
              <a:t>Changes in MCC score from the </a:t>
            </a:r>
            <a:r>
              <a:rPr lang="en-US" sz="2000" dirty="0" err="1"/>
              <a:t>iCost</a:t>
            </a:r>
            <a:r>
              <a:rPr lang="en-US" sz="2000" dirty="0"/>
              <a:t> algorithm as compared to traditional CS approach for the </a:t>
            </a:r>
            <a:r>
              <a:rPr lang="en-US" sz="2000" dirty="0">
                <a:solidFill>
                  <a:srgbClr val="C00000"/>
                </a:solidFill>
              </a:rPr>
              <a:t>SVM classifier </a:t>
            </a:r>
          </a:p>
        </p:txBody>
      </p:sp>
      <p:sp>
        <p:nvSpPr>
          <p:cNvPr id="5" name="Slide Number Placeholder 4">
            <a:extLst>
              <a:ext uri="{FF2B5EF4-FFF2-40B4-BE49-F238E27FC236}">
                <a16:creationId xmlns:a16="http://schemas.microsoft.com/office/drawing/2014/main" id="{E807318C-52A1-D44E-D10E-FC31AD7BF43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F34593AA-D070-4490-B510-EC7BD1F5F497}" type="slidenum">
              <a:rPr lang="en-US">
                <a:solidFill>
                  <a:schemeClr val="tx1">
                    <a:lumMod val="50000"/>
                    <a:lumOff val="50000"/>
                  </a:schemeClr>
                </a:solidFill>
              </a:rPr>
              <a:pPr defTabSz="914400">
                <a:spcAft>
                  <a:spcPts val="600"/>
                </a:spcAft>
              </a:pPr>
              <a:t>33</a:t>
            </a:fld>
            <a:endParaRPr lang="en-US">
              <a:solidFill>
                <a:schemeClr val="tx1">
                  <a:lumMod val="50000"/>
                  <a:lumOff val="50000"/>
                </a:schemeClr>
              </a:solidFill>
            </a:endParaRPr>
          </a:p>
        </p:txBody>
      </p:sp>
      <p:grpSp>
        <p:nvGrpSpPr>
          <p:cNvPr id="13" name="Group 12">
            <a:extLst>
              <a:ext uri="{FF2B5EF4-FFF2-40B4-BE49-F238E27FC236}">
                <a16:creationId xmlns:a16="http://schemas.microsoft.com/office/drawing/2014/main" id="{E4A41B9E-A0C8-F78B-E5B6-A0D02D881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F27C9029-9BF9-D125-90D6-AB03931B0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F84619-412D-A0C9-3DC9-47C3A42B9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Content Placeholder 11" descr="A graph of a graph&#10;&#10;Description automatically generated with medium confidence">
            <a:extLst>
              <a:ext uri="{FF2B5EF4-FFF2-40B4-BE49-F238E27FC236}">
                <a16:creationId xmlns:a16="http://schemas.microsoft.com/office/drawing/2014/main" id="{53BF8A94-ABC7-FEED-4D66-2C49ECEA01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3663707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313B423-BF70-3329-D5E1-0CD6EA01E863}"/>
              </a:ext>
            </a:extLst>
          </p:cNvPr>
          <p:cNvSpPr txBox="1"/>
          <p:nvPr/>
        </p:nvSpPr>
        <p:spPr>
          <a:xfrm>
            <a:off x="457200" y="751555"/>
            <a:ext cx="11448288" cy="967517"/>
          </a:xfrm>
          <a:prstGeom prst="rect">
            <a:avLst/>
          </a:prstGeom>
        </p:spPr>
        <p:txBody>
          <a:bodyPr vert="horz" lIns="91440" tIns="45720" rIns="91440" bIns="45720" rtlCol="0" anchor="t">
            <a:normAutofit/>
          </a:bodyPr>
          <a:lstStyle/>
          <a:p>
            <a:pPr defTabSz="914400">
              <a:lnSpc>
                <a:spcPct val="90000"/>
              </a:lnSpc>
              <a:spcAft>
                <a:spcPts val="600"/>
              </a:spcAft>
            </a:pPr>
            <a:r>
              <a:rPr lang="en-US" sz="2000" dirty="0"/>
              <a:t>Changes in MCC score from the </a:t>
            </a:r>
            <a:r>
              <a:rPr lang="en-US" sz="2000" dirty="0" err="1"/>
              <a:t>iCost</a:t>
            </a:r>
            <a:r>
              <a:rPr lang="en-US" sz="2000" dirty="0"/>
              <a:t> algorithm as compared to traditional CS approach for the </a:t>
            </a:r>
            <a:r>
              <a:rPr lang="en-US" sz="2000" dirty="0">
                <a:solidFill>
                  <a:srgbClr val="C00000"/>
                </a:solidFill>
              </a:rPr>
              <a:t>DT classifier </a:t>
            </a:r>
          </a:p>
        </p:txBody>
      </p:sp>
      <p:sp>
        <p:nvSpPr>
          <p:cNvPr id="5" name="Slide Number Placeholder 4">
            <a:extLst>
              <a:ext uri="{FF2B5EF4-FFF2-40B4-BE49-F238E27FC236}">
                <a16:creationId xmlns:a16="http://schemas.microsoft.com/office/drawing/2014/main" id="{E807318C-52A1-D44E-D10E-FC31AD7BF43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F34593AA-D070-4490-B510-EC7BD1F5F497}" type="slidenum">
              <a:rPr lang="en-US">
                <a:solidFill>
                  <a:schemeClr val="tx1">
                    <a:lumMod val="50000"/>
                    <a:lumOff val="50000"/>
                  </a:schemeClr>
                </a:solidFill>
              </a:rPr>
              <a:pPr defTabSz="914400">
                <a:spcAft>
                  <a:spcPts val="600"/>
                </a:spcAft>
              </a:pPr>
              <a:t>34</a:t>
            </a:fld>
            <a:endParaRPr lang="en-US">
              <a:solidFill>
                <a:schemeClr val="tx1">
                  <a:lumMod val="50000"/>
                  <a:lumOff val="50000"/>
                </a:schemeClr>
              </a:solidFill>
            </a:endParaRPr>
          </a:p>
        </p:txBody>
      </p:sp>
      <p:grpSp>
        <p:nvGrpSpPr>
          <p:cNvPr id="13" name="Group 12">
            <a:extLst>
              <a:ext uri="{FF2B5EF4-FFF2-40B4-BE49-F238E27FC236}">
                <a16:creationId xmlns:a16="http://schemas.microsoft.com/office/drawing/2014/main" id="{E4A41B9E-A0C8-F78B-E5B6-A0D02D8810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4" name="Rectangle 13">
              <a:extLst>
                <a:ext uri="{FF2B5EF4-FFF2-40B4-BE49-F238E27FC236}">
                  <a16:creationId xmlns:a16="http://schemas.microsoft.com/office/drawing/2014/main" id="{F27C9029-9BF9-D125-90D6-AB03931B0B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F84619-412D-A0C9-3DC9-47C3A42B9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descr="A graph of different colored lines&#10;&#10;Description automatically generated with medium confidence">
            <a:extLst>
              <a:ext uri="{FF2B5EF4-FFF2-40B4-BE49-F238E27FC236}">
                <a16:creationId xmlns:a16="http://schemas.microsoft.com/office/drawing/2014/main" id="{D91A80E8-63D7-86FD-82DB-935A6D9267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98174"/>
            <a:ext cx="10515600" cy="4206240"/>
          </a:xfrm>
        </p:spPr>
      </p:pic>
    </p:spTree>
    <p:extLst>
      <p:ext uri="{BB962C8B-B14F-4D97-AF65-F5344CB8AC3E}">
        <p14:creationId xmlns:p14="http://schemas.microsoft.com/office/powerpoint/2010/main" val="3828847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861E7F-6509-D60F-E2AD-99FCA9AD5FFD}"/>
              </a:ext>
            </a:extLst>
          </p:cNvPr>
          <p:cNvSpPr>
            <a:spLocks noGrp="1"/>
          </p:cNvSpPr>
          <p:nvPr>
            <p:ph type="title"/>
          </p:nvPr>
        </p:nvSpPr>
        <p:spPr>
          <a:xfrm>
            <a:off x="1371597" y="348865"/>
            <a:ext cx="10044023" cy="877729"/>
          </a:xfrm>
        </p:spPr>
        <p:txBody>
          <a:bodyPr anchor="ctr">
            <a:normAutofit/>
          </a:bodyPr>
          <a:lstStyle/>
          <a:p>
            <a:r>
              <a:rPr lang="en-US" sz="3700">
                <a:solidFill>
                  <a:srgbClr val="FFFFFF"/>
                </a:solidFill>
              </a:rPr>
              <a:t>Performance Comparison with other approaches</a:t>
            </a:r>
          </a:p>
        </p:txBody>
      </p:sp>
      <p:sp>
        <p:nvSpPr>
          <p:cNvPr id="5" name="Slide Number Placeholder 4">
            <a:extLst>
              <a:ext uri="{FF2B5EF4-FFF2-40B4-BE49-F238E27FC236}">
                <a16:creationId xmlns:a16="http://schemas.microsoft.com/office/drawing/2014/main" id="{40294E27-FC0A-4208-4A42-2F66EB4A0156}"/>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35</a:t>
            </a:fld>
            <a:endParaRPr lang="en-US" sz="1100">
              <a:solidFill>
                <a:schemeClr val="tx1">
                  <a:lumMod val="50000"/>
                  <a:lumOff val="50000"/>
                </a:schemeClr>
              </a:solidFill>
            </a:endParaRPr>
          </a:p>
        </p:txBody>
      </p:sp>
      <p:graphicFrame>
        <p:nvGraphicFramePr>
          <p:cNvPr id="6" name="Content Placeholder 5">
            <a:extLst>
              <a:ext uri="{FF2B5EF4-FFF2-40B4-BE49-F238E27FC236}">
                <a16:creationId xmlns:a16="http://schemas.microsoft.com/office/drawing/2014/main" id="{E09C037F-81E9-8A0C-785C-5E9165DE8AE8}"/>
              </a:ext>
            </a:extLst>
          </p:cNvPr>
          <p:cNvGraphicFramePr>
            <a:graphicFrameLocks noGrp="1"/>
          </p:cNvGraphicFramePr>
          <p:nvPr>
            <p:ph idx="1"/>
            <p:extLst>
              <p:ext uri="{D42A27DB-BD31-4B8C-83A1-F6EECF244321}">
                <p14:modId xmlns:p14="http://schemas.microsoft.com/office/powerpoint/2010/main" val="1735717251"/>
              </p:ext>
            </p:extLst>
          </p:nvPr>
        </p:nvGraphicFramePr>
        <p:xfrm>
          <a:off x="644056" y="2606040"/>
          <a:ext cx="10927834" cy="3355847"/>
        </p:xfrm>
        <a:graphic>
          <a:graphicData uri="http://schemas.openxmlformats.org/drawingml/2006/table">
            <a:tbl>
              <a:tblPr firstRow="1" bandRow="1">
                <a:tableStyleId>{5C22544A-7EE6-4342-B048-85BDC9FD1C3A}</a:tableStyleId>
              </a:tblPr>
              <a:tblGrid>
                <a:gridCol w="1006288">
                  <a:extLst>
                    <a:ext uri="{9D8B030D-6E8A-4147-A177-3AD203B41FA5}">
                      <a16:colId xmlns:a16="http://schemas.microsoft.com/office/drawing/2014/main" val="3198211407"/>
                    </a:ext>
                  </a:extLst>
                </a:gridCol>
                <a:gridCol w="615152">
                  <a:extLst>
                    <a:ext uri="{9D8B030D-6E8A-4147-A177-3AD203B41FA5}">
                      <a16:colId xmlns:a16="http://schemas.microsoft.com/office/drawing/2014/main" val="1033358221"/>
                    </a:ext>
                  </a:extLst>
                </a:gridCol>
                <a:gridCol w="692935">
                  <a:extLst>
                    <a:ext uri="{9D8B030D-6E8A-4147-A177-3AD203B41FA5}">
                      <a16:colId xmlns:a16="http://schemas.microsoft.com/office/drawing/2014/main" val="3077590843"/>
                    </a:ext>
                  </a:extLst>
                </a:gridCol>
                <a:gridCol w="777385">
                  <a:extLst>
                    <a:ext uri="{9D8B030D-6E8A-4147-A177-3AD203B41FA5}">
                      <a16:colId xmlns:a16="http://schemas.microsoft.com/office/drawing/2014/main" val="1198260471"/>
                    </a:ext>
                  </a:extLst>
                </a:gridCol>
                <a:gridCol w="692935">
                  <a:extLst>
                    <a:ext uri="{9D8B030D-6E8A-4147-A177-3AD203B41FA5}">
                      <a16:colId xmlns:a16="http://schemas.microsoft.com/office/drawing/2014/main" val="73468813"/>
                    </a:ext>
                  </a:extLst>
                </a:gridCol>
                <a:gridCol w="610707">
                  <a:extLst>
                    <a:ext uri="{9D8B030D-6E8A-4147-A177-3AD203B41FA5}">
                      <a16:colId xmlns:a16="http://schemas.microsoft.com/office/drawing/2014/main" val="2910298210"/>
                    </a:ext>
                  </a:extLst>
                </a:gridCol>
                <a:gridCol w="610707">
                  <a:extLst>
                    <a:ext uri="{9D8B030D-6E8A-4147-A177-3AD203B41FA5}">
                      <a16:colId xmlns:a16="http://schemas.microsoft.com/office/drawing/2014/main" val="3451140231"/>
                    </a:ext>
                  </a:extLst>
                </a:gridCol>
                <a:gridCol w="610707">
                  <a:extLst>
                    <a:ext uri="{9D8B030D-6E8A-4147-A177-3AD203B41FA5}">
                      <a16:colId xmlns:a16="http://schemas.microsoft.com/office/drawing/2014/main" val="3830635152"/>
                    </a:ext>
                  </a:extLst>
                </a:gridCol>
                <a:gridCol w="610707">
                  <a:extLst>
                    <a:ext uri="{9D8B030D-6E8A-4147-A177-3AD203B41FA5}">
                      <a16:colId xmlns:a16="http://schemas.microsoft.com/office/drawing/2014/main" val="3832468285"/>
                    </a:ext>
                  </a:extLst>
                </a:gridCol>
                <a:gridCol w="1284085">
                  <a:extLst>
                    <a:ext uri="{9D8B030D-6E8A-4147-A177-3AD203B41FA5}">
                      <a16:colId xmlns:a16="http://schemas.microsoft.com/office/drawing/2014/main" val="3579318202"/>
                    </a:ext>
                  </a:extLst>
                </a:gridCol>
                <a:gridCol w="872946">
                  <a:extLst>
                    <a:ext uri="{9D8B030D-6E8A-4147-A177-3AD203B41FA5}">
                      <a16:colId xmlns:a16="http://schemas.microsoft.com/office/drawing/2014/main" val="3145307176"/>
                    </a:ext>
                  </a:extLst>
                </a:gridCol>
                <a:gridCol w="881836">
                  <a:extLst>
                    <a:ext uri="{9D8B030D-6E8A-4147-A177-3AD203B41FA5}">
                      <a16:colId xmlns:a16="http://schemas.microsoft.com/office/drawing/2014/main" val="1739870252"/>
                    </a:ext>
                  </a:extLst>
                </a:gridCol>
                <a:gridCol w="612930">
                  <a:extLst>
                    <a:ext uri="{9D8B030D-6E8A-4147-A177-3AD203B41FA5}">
                      <a16:colId xmlns:a16="http://schemas.microsoft.com/office/drawing/2014/main" val="3404274820"/>
                    </a:ext>
                  </a:extLst>
                </a:gridCol>
                <a:gridCol w="1048514">
                  <a:extLst>
                    <a:ext uri="{9D8B030D-6E8A-4147-A177-3AD203B41FA5}">
                      <a16:colId xmlns:a16="http://schemas.microsoft.com/office/drawing/2014/main" val="1247519181"/>
                    </a:ext>
                  </a:extLst>
                </a:gridCol>
              </a:tblGrid>
              <a:tr h="787043">
                <a:tc>
                  <a:txBody>
                    <a:bodyPr/>
                    <a:lstStyle/>
                    <a:p>
                      <a:pPr algn="ctr" fontAlgn="b">
                        <a:lnSpc>
                          <a:spcPct val="150000"/>
                        </a:lnSpc>
                      </a:pPr>
                      <a:r>
                        <a:rPr lang="en-US" sz="1400" b="1" i="0" u="none" strike="noStrike" dirty="0">
                          <a:solidFill>
                            <a:srgbClr val="000000"/>
                          </a:solidFill>
                          <a:effectLst/>
                          <a:latin typeface="Calibri" panose="020F0502020204030204" pitchFamily="34" charset="0"/>
                        </a:rPr>
                        <a:t>Metrics</a:t>
                      </a:r>
                    </a:p>
                  </a:txBody>
                  <a:tcPr marL="10667" marR="10667" marT="10667" marB="0" anchor="b"/>
                </a:tc>
                <a:tc>
                  <a:txBody>
                    <a:bodyPr/>
                    <a:lstStyle/>
                    <a:p>
                      <a:pPr algn="ctr" fontAlgn="b">
                        <a:lnSpc>
                          <a:spcPct val="150000"/>
                        </a:lnSpc>
                      </a:pPr>
                      <a:r>
                        <a:rPr lang="en-US" sz="1400" b="1" i="0" u="none" strike="noStrike" dirty="0">
                          <a:solidFill>
                            <a:schemeClr val="tx1"/>
                          </a:solidFill>
                          <a:effectLst/>
                          <a:latin typeface="Arial" panose="020B0604020202020204" pitchFamily="34" charset="0"/>
                        </a:rPr>
                        <a:t>LR</a:t>
                      </a:r>
                    </a:p>
                  </a:txBody>
                  <a:tcPr marL="10667" marR="10667" marT="10667" marB="0" anchor="b"/>
                </a:tc>
                <a:tc>
                  <a:txBody>
                    <a:bodyPr/>
                    <a:lstStyle/>
                    <a:p>
                      <a:pPr algn="ctr" fontAlgn="b">
                        <a:lnSpc>
                          <a:spcPct val="150000"/>
                        </a:lnSpc>
                      </a:pPr>
                      <a:r>
                        <a:rPr lang="en-US" sz="1400" b="1" i="0" u="none" strike="noStrike" dirty="0">
                          <a:solidFill>
                            <a:srgbClr val="000000"/>
                          </a:solidFill>
                          <a:effectLst/>
                          <a:latin typeface="Calibri" panose="020F0502020204030204" pitchFamily="34" charset="0"/>
                        </a:rPr>
                        <a:t>SMOTE</a:t>
                      </a:r>
                    </a:p>
                  </a:txBody>
                  <a:tcPr marL="10667" marR="10667" marT="10667" marB="0" anchor="b"/>
                </a:tc>
                <a:tc>
                  <a:txBody>
                    <a:bodyPr/>
                    <a:lstStyle/>
                    <a:p>
                      <a:pPr algn="ctr" fontAlgn="b">
                        <a:lnSpc>
                          <a:spcPct val="150000"/>
                        </a:lnSpc>
                      </a:pPr>
                      <a:r>
                        <a:rPr lang="en-US" sz="1400" b="1" i="0" u="none" strike="noStrike">
                          <a:solidFill>
                            <a:srgbClr val="000000"/>
                          </a:solidFill>
                          <a:effectLst/>
                          <a:latin typeface="Calibri" panose="020F0502020204030204" pitchFamily="34" charset="0"/>
                        </a:rPr>
                        <a:t>ADASYN</a:t>
                      </a:r>
                    </a:p>
                  </a:txBody>
                  <a:tcPr marL="10667" marR="10667" marT="10667" marB="0" anchor="b"/>
                </a:tc>
                <a:tc>
                  <a:txBody>
                    <a:bodyPr/>
                    <a:lstStyle/>
                    <a:p>
                      <a:pPr algn="ctr" fontAlgn="b">
                        <a:lnSpc>
                          <a:spcPct val="150000"/>
                        </a:lnSpc>
                      </a:pPr>
                      <a:r>
                        <a:rPr lang="en-US" sz="1400" b="1" i="0" u="none" strike="noStrike">
                          <a:solidFill>
                            <a:srgbClr val="000000"/>
                          </a:solidFill>
                          <a:effectLst/>
                          <a:latin typeface="Calibri" panose="020F0502020204030204" pitchFamily="34" charset="0"/>
                        </a:rPr>
                        <a:t>BL-SMOTE</a:t>
                      </a:r>
                    </a:p>
                  </a:txBody>
                  <a:tcPr marL="10667" marR="10667" marT="10667" marB="0" anchor="b"/>
                </a:tc>
                <a:tc>
                  <a:txBody>
                    <a:bodyPr/>
                    <a:lstStyle/>
                    <a:p>
                      <a:pPr algn="ctr" fontAlgn="b">
                        <a:lnSpc>
                          <a:spcPct val="150000"/>
                        </a:lnSpc>
                      </a:pPr>
                      <a:r>
                        <a:rPr lang="en-US" sz="1400" b="1" i="0" u="none" strike="noStrike">
                          <a:solidFill>
                            <a:srgbClr val="000000"/>
                          </a:solidFill>
                          <a:effectLst/>
                          <a:latin typeface="Calibri" panose="020F0502020204030204" pitchFamily="34" charset="0"/>
                        </a:rPr>
                        <a:t>ROS</a:t>
                      </a:r>
                    </a:p>
                  </a:txBody>
                  <a:tcPr marL="10667" marR="10667" marT="10667" marB="0" anchor="b"/>
                </a:tc>
                <a:tc>
                  <a:txBody>
                    <a:bodyPr/>
                    <a:lstStyle/>
                    <a:p>
                      <a:pPr algn="ctr" fontAlgn="b">
                        <a:lnSpc>
                          <a:spcPct val="150000"/>
                        </a:lnSpc>
                      </a:pPr>
                      <a:r>
                        <a:rPr lang="en-US" sz="1400" b="1" i="0" u="none" strike="noStrike">
                          <a:solidFill>
                            <a:srgbClr val="000000"/>
                          </a:solidFill>
                          <a:effectLst/>
                          <a:latin typeface="Calibri" panose="020F0502020204030204" pitchFamily="34" charset="0"/>
                        </a:rPr>
                        <a:t>RUS</a:t>
                      </a:r>
                    </a:p>
                  </a:txBody>
                  <a:tcPr marL="10667" marR="10667" marT="10667" marB="0" anchor="b"/>
                </a:tc>
                <a:tc>
                  <a:txBody>
                    <a:bodyPr/>
                    <a:lstStyle/>
                    <a:p>
                      <a:pPr algn="ctr" fontAlgn="b">
                        <a:lnSpc>
                          <a:spcPct val="150000"/>
                        </a:lnSpc>
                      </a:pPr>
                      <a:r>
                        <a:rPr lang="en-US" sz="1400" b="1" i="0" u="none" strike="noStrike">
                          <a:solidFill>
                            <a:srgbClr val="000000"/>
                          </a:solidFill>
                          <a:effectLst/>
                          <a:latin typeface="Calibri" panose="020F0502020204030204" pitchFamily="34" charset="0"/>
                        </a:rPr>
                        <a:t>ENN</a:t>
                      </a:r>
                    </a:p>
                  </a:txBody>
                  <a:tcPr marL="10667" marR="10667" marT="10667" marB="0" anchor="b"/>
                </a:tc>
                <a:tc>
                  <a:txBody>
                    <a:bodyPr/>
                    <a:lstStyle/>
                    <a:p>
                      <a:pPr algn="ctr" fontAlgn="b">
                        <a:lnSpc>
                          <a:spcPct val="150000"/>
                        </a:lnSpc>
                      </a:pPr>
                      <a:r>
                        <a:rPr lang="en-US" sz="1400" b="1" i="0" u="none" strike="noStrike">
                          <a:solidFill>
                            <a:srgbClr val="000000"/>
                          </a:solidFill>
                          <a:effectLst/>
                          <a:latin typeface="Calibri" panose="020F0502020204030204" pitchFamily="34" charset="0"/>
                        </a:rPr>
                        <a:t>NC</a:t>
                      </a:r>
                    </a:p>
                  </a:txBody>
                  <a:tcPr marL="10667" marR="10667" marT="10667" marB="0" anchor="b"/>
                </a:tc>
                <a:tc>
                  <a:txBody>
                    <a:bodyPr/>
                    <a:lstStyle/>
                    <a:p>
                      <a:pPr algn="ctr" fontAlgn="b">
                        <a:lnSpc>
                          <a:spcPct val="150000"/>
                        </a:lnSpc>
                      </a:pPr>
                      <a:r>
                        <a:rPr lang="en-US" sz="1400" b="1" i="0" u="none" strike="noStrike">
                          <a:solidFill>
                            <a:srgbClr val="000000"/>
                          </a:solidFill>
                          <a:effectLst/>
                          <a:latin typeface="Calibri" panose="020F0502020204030204" pitchFamily="34" charset="0"/>
                        </a:rPr>
                        <a:t>SMOTE_Tomek</a:t>
                      </a:r>
                    </a:p>
                  </a:txBody>
                  <a:tcPr marL="10667" marR="10667" marT="10667" marB="0" anchor="b"/>
                </a:tc>
                <a:tc>
                  <a:txBody>
                    <a:bodyPr/>
                    <a:lstStyle/>
                    <a:p>
                      <a:pPr algn="ctr" fontAlgn="b">
                        <a:lnSpc>
                          <a:spcPct val="150000"/>
                        </a:lnSpc>
                      </a:pPr>
                      <a:r>
                        <a:rPr lang="en-US" sz="1400" b="1" i="0" u="none" strike="noStrike">
                          <a:solidFill>
                            <a:srgbClr val="000000"/>
                          </a:solidFill>
                          <a:effectLst/>
                          <a:latin typeface="Calibri" panose="020F0502020204030204" pitchFamily="34" charset="0"/>
                        </a:rPr>
                        <a:t>Easy Ensemble</a:t>
                      </a:r>
                    </a:p>
                  </a:txBody>
                  <a:tcPr marL="10667" marR="10667" marT="10667" marB="0" anchor="b"/>
                </a:tc>
                <a:tc>
                  <a:txBody>
                    <a:bodyPr/>
                    <a:lstStyle/>
                    <a:p>
                      <a:pPr algn="ctr" fontAlgn="b">
                        <a:lnSpc>
                          <a:spcPct val="150000"/>
                        </a:lnSpc>
                      </a:pPr>
                      <a:r>
                        <a:rPr lang="en-US" sz="1400" b="1" i="0" u="none" strike="noStrike">
                          <a:solidFill>
                            <a:srgbClr val="000000"/>
                          </a:solidFill>
                          <a:effectLst/>
                          <a:latin typeface="Calibri" panose="020F0502020204030204" pitchFamily="34" charset="0"/>
                        </a:rPr>
                        <a:t>RUSBoost</a:t>
                      </a:r>
                    </a:p>
                  </a:txBody>
                  <a:tcPr marL="10667" marR="10667" marT="10667" marB="0" anchor="b"/>
                </a:tc>
                <a:tc>
                  <a:txBody>
                    <a:bodyPr/>
                    <a:lstStyle/>
                    <a:p>
                      <a:pPr algn="ctr" fontAlgn="b">
                        <a:lnSpc>
                          <a:spcPct val="150000"/>
                        </a:lnSpc>
                      </a:pPr>
                      <a:r>
                        <a:rPr lang="en-US" sz="1500" b="1" i="0" u="none" strike="noStrike">
                          <a:solidFill>
                            <a:srgbClr val="000000"/>
                          </a:solidFill>
                          <a:effectLst/>
                          <a:latin typeface="Calibri" panose="020F0502020204030204" pitchFamily="34" charset="0"/>
                        </a:rPr>
                        <a:t>CS-LR</a:t>
                      </a:r>
                    </a:p>
                  </a:txBody>
                  <a:tcPr marL="10667" marR="10667" marT="10667" marB="0" anchor="b"/>
                </a:tc>
                <a:tc>
                  <a:txBody>
                    <a:bodyPr/>
                    <a:lstStyle/>
                    <a:p>
                      <a:pPr algn="ctr" fontAlgn="b">
                        <a:lnSpc>
                          <a:spcPct val="150000"/>
                        </a:lnSpc>
                      </a:pPr>
                      <a:r>
                        <a:rPr lang="en-US" sz="1500" b="1" i="0" u="none" strike="noStrike">
                          <a:solidFill>
                            <a:srgbClr val="000000"/>
                          </a:solidFill>
                          <a:effectLst/>
                          <a:latin typeface="Calibri" panose="020F0502020204030204" pitchFamily="34" charset="0"/>
                        </a:rPr>
                        <a:t>iCost (Proposed)</a:t>
                      </a:r>
                    </a:p>
                  </a:txBody>
                  <a:tcPr marL="10667" marR="10667" marT="10667" marB="0" anchor="b"/>
                </a:tc>
                <a:extLst>
                  <a:ext uri="{0D108BD9-81ED-4DB2-BD59-A6C34878D82A}">
                    <a16:rowId xmlns:a16="http://schemas.microsoft.com/office/drawing/2014/main" val="3251396792"/>
                  </a:ext>
                </a:extLst>
              </a:tr>
              <a:tr h="366972">
                <a:tc>
                  <a:txBody>
                    <a:bodyPr/>
                    <a:lstStyle/>
                    <a:p>
                      <a:pPr algn="ctr" fontAlgn="b">
                        <a:lnSpc>
                          <a:spcPct val="150000"/>
                        </a:lnSpc>
                      </a:pPr>
                      <a:r>
                        <a:rPr lang="en-US" sz="1500" b="1" i="0" u="none" strike="noStrike">
                          <a:solidFill>
                            <a:srgbClr val="000000"/>
                          </a:solidFill>
                          <a:effectLst/>
                          <a:latin typeface="Calibri" panose="020F0502020204030204" pitchFamily="34" charset="0"/>
                        </a:rPr>
                        <a:t>Sensitivity</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18.34</a:t>
                      </a:r>
                    </a:p>
                  </a:txBody>
                  <a:tcPr marL="10667" marR="10667" marT="10667" marB="0" anchor="b"/>
                </a:tc>
                <a:tc>
                  <a:txBody>
                    <a:bodyPr/>
                    <a:lstStyle/>
                    <a:p>
                      <a:pPr algn="ctr" fontAlgn="b">
                        <a:lnSpc>
                          <a:spcPct val="150000"/>
                        </a:lnSpc>
                      </a:pPr>
                      <a:r>
                        <a:rPr lang="en-US" sz="1500" b="0" i="0" u="none" strike="noStrike" dirty="0">
                          <a:solidFill>
                            <a:srgbClr val="000000"/>
                          </a:solidFill>
                          <a:effectLst/>
                          <a:latin typeface="Calibri" panose="020F0502020204030204" pitchFamily="34" charset="0"/>
                        </a:rPr>
                        <a:t>79.88</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80.81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78.37</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80.02</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80.19</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25.83</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25.91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79.98</a:t>
                      </a:r>
                    </a:p>
                  </a:txBody>
                  <a:tcPr marL="10667" marR="10667" marT="10667" marB="0" anchor="b"/>
                </a:tc>
                <a:tc>
                  <a:txBody>
                    <a:bodyPr/>
                    <a:lstStyle/>
                    <a:p>
                      <a:pPr algn="ctr" fontAlgn="b">
                        <a:lnSpc>
                          <a:spcPct val="150000"/>
                        </a:lnSpc>
                      </a:pPr>
                      <a:r>
                        <a:rPr lang="en-US" sz="1500" b="1" i="0" u="none" strike="noStrike">
                          <a:solidFill>
                            <a:srgbClr val="000000"/>
                          </a:solidFill>
                          <a:effectLst/>
                          <a:latin typeface="Calibri" panose="020F0502020204030204" pitchFamily="34" charset="0"/>
                        </a:rPr>
                        <a:t>84.25</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71.92</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80.21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78.43</a:t>
                      </a:r>
                    </a:p>
                  </a:txBody>
                  <a:tcPr marL="10667" marR="10667" marT="10667" marB="0" anchor="b"/>
                </a:tc>
                <a:extLst>
                  <a:ext uri="{0D108BD9-81ED-4DB2-BD59-A6C34878D82A}">
                    <a16:rowId xmlns:a16="http://schemas.microsoft.com/office/drawing/2014/main" val="2518834609"/>
                  </a:ext>
                </a:extLst>
              </a:tr>
              <a:tr h="366972">
                <a:tc>
                  <a:txBody>
                    <a:bodyPr/>
                    <a:lstStyle/>
                    <a:p>
                      <a:pPr algn="ctr" fontAlgn="b">
                        <a:lnSpc>
                          <a:spcPct val="150000"/>
                        </a:lnSpc>
                      </a:pPr>
                      <a:r>
                        <a:rPr lang="en-US" sz="1500" b="1" i="0" u="none" strike="noStrike">
                          <a:solidFill>
                            <a:srgbClr val="000000"/>
                          </a:solidFill>
                          <a:effectLst/>
                          <a:latin typeface="Calibri" panose="020F0502020204030204" pitchFamily="34" charset="0"/>
                        </a:rPr>
                        <a:t>Specificity</a:t>
                      </a:r>
                    </a:p>
                  </a:txBody>
                  <a:tcPr marL="10667" marR="10667" marT="10667" marB="0" anchor="b"/>
                </a:tc>
                <a:tc>
                  <a:txBody>
                    <a:bodyPr/>
                    <a:lstStyle/>
                    <a:p>
                      <a:pPr algn="ctr" fontAlgn="b">
                        <a:lnSpc>
                          <a:spcPct val="150000"/>
                        </a:lnSpc>
                      </a:pPr>
                      <a:r>
                        <a:rPr lang="en-US" sz="1500" b="1" i="0" u="none" strike="noStrike">
                          <a:solidFill>
                            <a:srgbClr val="000000"/>
                          </a:solidFill>
                          <a:effectLst/>
                          <a:latin typeface="Calibri" panose="020F0502020204030204" pitchFamily="34" charset="0"/>
                        </a:rPr>
                        <a:t>99.16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80.46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78.16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80.77</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79.70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75.16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96.40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96.30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80.44</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78.30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84.80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83.26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85.47</a:t>
                      </a:r>
                    </a:p>
                  </a:txBody>
                  <a:tcPr marL="10667" marR="10667" marT="10667" marB="0" anchor="b"/>
                </a:tc>
                <a:extLst>
                  <a:ext uri="{0D108BD9-81ED-4DB2-BD59-A6C34878D82A}">
                    <a16:rowId xmlns:a16="http://schemas.microsoft.com/office/drawing/2014/main" val="1849869055"/>
                  </a:ext>
                </a:extLst>
              </a:tr>
              <a:tr h="366972">
                <a:tc>
                  <a:txBody>
                    <a:bodyPr/>
                    <a:lstStyle/>
                    <a:p>
                      <a:pPr algn="ctr" fontAlgn="b">
                        <a:lnSpc>
                          <a:spcPct val="150000"/>
                        </a:lnSpc>
                      </a:pPr>
                      <a:r>
                        <a:rPr lang="en-US" sz="1500" b="1" i="0" u="none" strike="noStrike">
                          <a:solidFill>
                            <a:srgbClr val="000000"/>
                          </a:solidFill>
                          <a:effectLst/>
                          <a:latin typeface="Calibri" panose="020F0502020204030204" pitchFamily="34" charset="0"/>
                        </a:rPr>
                        <a:t>Precision</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33.64</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46.70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42.75</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45.56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45.46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41.65</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36.05</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37.31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46.69</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43.31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45.68</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41.87</a:t>
                      </a:r>
                    </a:p>
                  </a:txBody>
                  <a:tcPr marL="10667" marR="10667" marT="10667" marB="0" anchor="b"/>
                </a:tc>
                <a:tc>
                  <a:txBody>
                    <a:bodyPr/>
                    <a:lstStyle/>
                    <a:p>
                      <a:pPr algn="ctr" fontAlgn="b">
                        <a:lnSpc>
                          <a:spcPct val="150000"/>
                        </a:lnSpc>
                      </a:pPr>
                      <a:r>
                        <a:rPr lang="en-US" sz="1500" b="1" i="0" u="none" strike="noStrike">
                          <a:solidFill>
                            <a:srgbClr val="000000"/>
                          </a:solidFill>
                          <a:effectLst/>
                          <a:latin typeface="Calibri" panose="020F0502020204030204" pitchFamily="34" charset="0"/>
                        </a:rPr>
                        <a:t>47.13</a:t>
                      </a:r>
                    </a:p>
                  </a:txBody>
                  <a:tcPr marL="10667" marR="10667" marT="10667" marB="0" anchor="b"/>
                </a:tc>
                <a:extLst>
                  <a:ext uri="{0D108BD9-81ED-4DB2-BD59-A6C34878D82A}">
                    <a16:rowId xmlns:a16="http://schemas.microsoft.com/office/drawing/2014/main" val="3349898705"/>
                  </a:ext>
                </a:extLst>
              </a:tr>
              <a:tr h="366972">
                <a:tc>
                  <a:txBody>
                    <a:bodyPr/>
                    <a:lstStyle/>
                    <a:p>
                      <a:pPr algn="ctr" fontAlgn="b">
                        <a:lnSpc>
                          <a:spcPct val="150000"/>
                        </a:lnSpc>
                      </a:pPr>
                      <a:r>
                        <a:rPr lang="en-US" sz="1500" b="1" i="0" u="none" strike="noStrike">
                          <a:solidFill>
                            <a:srgbClr val="000000"/>
                          </a:solidFill>
                          <a:effectLst/>
                          <a:latin typeface="Calibri" panose="020F0502020204030204" pitchFamily="34" charset="0"/>
                        </a:rPr>
                        <a:t>ROC-AUC</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58.75</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80.17</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79.48</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79.57</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79.86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77.67</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61.11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61.10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80.21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81.28</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78.36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81.73</a:t>
                      </a:r>
                    </a:p>
                  </a:txBody>
                  <a:tcPr marL="10667" marR="10667" marT="10667" marB="0" anchor="b"/>
                </a:tc>
                <a:tc>
                  <a:txBody>
                    <a:bodyPr/>
                    <a:lstStyle/>
                    <a:p>
                      <a:pPr algn="ctr" fontAlgn="b">
                        <a:lnSpc>
                          <a:spcPct val="150000"/>
                        </a:lnSpc>
                      </a:pPr>
                      <a:r>
                        <a:rPr lang="en-US" sz="1500" b="1" i="0" u="none" strike="noStrike">
                          <a:solidFill>
                            <a:srgbClr val="000000"/>
                          </a:solidFill>
                          <a:effectLst/>
                          <a:latin typeface="Calibri" panose="020F0502020204030204" pitchFamily="34" charset="0"/>
                        </a:rPr>
                        <a:t>81.95</a:t>
                      </a:r>
                    </a:p>
                  </a:txBody>
                  <a:tcPr marL="10667" marR="10667" marT="10667" marB="0" anchor="b"/>
                </a:tc>
                <a:extLst>
                  <a:ext uri="{0D108BD9-81ED-4DB2-BD59-A6C34878D82A}">
                    <a16:rowId xmlns:a16="http://schemas.microsoft.com/office/drawing/2014/main" val="907868231"/>
                  </a:ext>
                </a:extLst>
              </a:tr>
              <a:tr h="366972">
                <a:tc>
                  <a:txBody>
                    <a:bodyPr/>
                    <a:lstStyle/>
                    <a:p>
                      <a:pPr algn="ctr" fontAlgn="b">
                        <a:lnSpc>
                          <a:spcPct val="150000"/>
                        </a:lnSpc>
                      </a:pPr>
                      <a:r>
                        <a:rPr lang="en-US" sz="1500" b="1" i="0" u="none" strike="noStrike">
                          <a:solidFill>
                            <a:srgbClr val="000000"/>
                          </a:solidFill>
                          <a:effectLst/>
                          <a:latin typeface="Calibri" panose="020F0502020204030204" pitchFamily="34" charset="0"/>
                        </a:rPr>
                        <a:t>G-mean</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24.79</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77.62</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76.57</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76.11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76.87</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74.48</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30.79</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30.95</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77.63</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79.26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74.11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80.29</a:t>
                      </a:r>
                    </a:p>
                  </a:txBody>
                  <a:tcPr marL="10667" marR="10667" marT="10667" marB="0" anchor="b"/>
                </a:tc>
                <a:tc>
                  <a:txBody>
                    <a:bodyPr/>
                    <a:lstStyle/>
                    <a:p>
                      <a:pPr algn="ctr" fontAlgn="b">
                        <a:lnSpc>
                          <a:spcPct val="150000"/>
                        </a:lnSpc>
                      </a:pPr>
                      <a:r>
                        <a:rPr lang="en-US" sz="1500" b="1" i="0" u="none" strike="noStrike">
                          <a:solidFill>
                            <a:srgbClr val="000000"/>
                          </a:solidFill>
                          <a:effectLst/>
                          <a:latin typeface="Calibri" panose="020F0502020204030204" pitchFamily="34" charset="0"/>
                        </a:rPr>
                        <a:t>81.03</a:t>
                      </a:r>
                    </a:p>
                  </a:txBody>
                  <a:tcPr marL="10667" marR="10667" marT="10667" marB="0" anchor="b"/>
                </a:tc>
                <a:extLst>
                  <a:ext uri="{0D108BD9-81ED-4DB2-BD59-A6C34878D82A}">
                    <a16:rowId xmlns:a16="http://schemas.microsoft.com/office/drawing/2014/main" val="4150546481"/>
                  </a:ext>
                </a:extLst>
              </a:tr>
              <a:tr h="366972">
                <a:tc>
                  <a:txBody>
                    <a:bodyPr/>
                    <a:lstStyle/>
                    <a:p>
                      <a:pPr algn="ctr" fontAlgn="b">
                        <a:lnSpc>
                          <a:spcPct val="150000"/>
                        </a:lnSpc>
                      </a:pPr>
                      <a:r>
                        <a:rPr lang="en-US" sz="1500" b="1" i="0" u="none" strike="noStrike">
                          <a:solidFill>
                            <a:srgbClr val="000000"/>
                          </a:solidFill>
                          <a:effectLst/>
                          <a:latin typeface="Calibri" panose="020F0502020204030204" pitchFamily="34" charset="0"/>
                        </a:rPr>
                        <a:t>MCC</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21.72</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49.50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46.80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48.72</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48.58</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44.18</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25.96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26.21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49.53</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48.96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47.53</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48.2</a:t>
                      </a:r>
                    </a:p>
                  </a:txBody>
                  <a:tcPr marL="10667" marR="10667" marT="10667" marB="0" anchor="b"/>
                </a:tc>
                <a:tc>
                  <a:txBody>
                    <a:bodyPr/>
                    <a:lstStyle/>
                    <a:p>
                      <a:pPr algn="ctr" fontAlgn="b">
                        <a:lnSpc>
                          <a:spcPct val="150000"/>
                        </a:lnSpc>
                      </a:pPr>
                      <a:r>
                        <a:rPr lang="en-US" sz="1500" b="1" i="0" u="none" strike="noStrike">
                          <a:solidFill>
                            <a:srgbClr val="000000"/>
                          </a:solidFill>
                          <a:effectLst/>
                          <a:latin typeface="Calibri" panose="020F0502020204030204" pitchFamily="34" charset="0"/>
                        </a:rPr>
                        <a:t>51.56</a:t>
                      </a:r>
                    </a:p>
                  </a:txBody>
                  <a:tcPr marL="10667" marR="10667" marT="10667" marB="0" anchor="b"/>
                </a:tc>
                <a:extLst>
                  <a:ext uri="{0D108BD9-81ED-4DB2-BD59-A6C34878D82A}">
                    <a16:rowId xmlns:a16="http://schemas.microsoft.com/office/drawing/2014/main" val="2632932386"/>
                  </a:ext>
                </a:extLst>
              </a:tr>
              <a:tr h="366972">
                <a:tc>
                  <a:txBody>
                    <a:bodyPr/>
                    <a:lstStyle/>
                    <a:p>
                      <a:pPr algn="ctr" fontAlgn="b">
                        <a:lnSpc>
                          <a:spcPct val="150000"/>
                        </a:lnSpc>
                      </a:pPr>
                      <a:r>
                        <a:rPr lang="en-US" sz="1500" b="1" i="0" u="none" strike="noStrike">
                          <a:solidFill>
                            <a:srgbClr val="000000"/>
                          </a:solidFill>
                          <a:effectLst/>
                          <a:latin typeface="Calibri" panose="020F0502020204030204" pitchFamily="34" charset="0"/>
                        </a:rPr>
                        <a:t>F1-score</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21.81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52.47</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49.94</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51.90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51.53</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47.50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27.83</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28.10</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52.46</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50.71</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50.62</a:t>
                      </a:r>
                    </a:p>
                  </a:txBody>
                  <a:tcPr marL="10667" marR="10667" marT="10667" marB="0" anchor="b"/>
                </a:tc>
                <a:tc>
                  <a:txBody>
                    <a:bodyPr/>
                    <a:lstStyle/>
                    <a:p>
                      <a:pPr algn="ctr" fontAlgn="b">
                        <a:lnSpc>
                          <a:spcPct val="150000"/>
                        </a:lnSpc>
                      </a:pPr>
                      <a:r>
                        <a:rPr lang="en-US" sz="1500" b="0" i="0" u="none" strike="noStrike">
                          <a:solidFill>
                            <a:srgbClr val="000000"/>
                          </a:solidFill>
                          <a:effectLst/>
                          <a:latin typeface="Calibri" panose="020F0502020204030204" pitchFamily="34" charset="0"/>
                        </a:rPr>
                        <a:t>50.57</a:t>
                      </a:r>
                    </a:p>
                  </a:txBody>
                  <a:tcPr marL="10667" marR="10667" marT="10667" marB="0" anchor="b"/>
                </a:tc>
                <a:tc>
                  <a:txBody>
                    <a:bodyPr/>
                    <a:lstStyle/>
                    <a:p>
                      <a:pPr algn="ctr" fontAlgn="b">
                        <a:lnSpc>
                          <a:spcPct val="150000"/>
                        </a:lnSpc>
                      </a:pPr>
                      <a:r>
                        <a:rPr lang="en-US" sz="1500" b="1" i="0" u="none" strike="noStrike" dirty="0">
                          <a:solidFill>
                            <a:srgbClr val="000000"/>
                          </a:solidFill>
                          <a:effectLst/>
                          <a:latin typeface="Calibri" panose="020F0502020204030204" pitchFamily="34" charset="0"/>
                        </a:rPr>
                        <a:t>53.96</a:t>
                      </a:r>
                    </a:p>
                  </a:txBody>
                  <a:tcPr marL="10667" marR="10667" marT="10667" marB="0" anchor="b"/>
                </a:tc>
                <a:extLst>
                  <a:ext uri="{0D108BD9-81ED-4DB2-BD59-A6C34878D82A}">
                    <a16:rowId xmlns:a16="http://schemas.microsoft.com/office/drawing/2014/main" val="4113356996"/>
                  </a:ext>
                </a:extLst>
              </a:tr>
            </a:tbl>
          </a:graphicData>
        </a:graphic>
      </p:graphicFrame>
    </p:spTree>
    <p:extLst>
      <p:ext uri="{BB962C8B-B14F-4D97-AF65-F5344CB8AC3E}">
        <p14:creationId xmlns:p14="http://schemas.microsoft.com/office/powerpoint/2010/main" val="2143415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3DA7C9-73ED-17D1-B947-187F99D7CD1F}"/>
              </a:ext>
            </a:extLst>
          </p:cNvPr>
          <p:cNvSpPr>
            <a:spLocks noGrp="1"/>
          </p:cNvSpPr>
          <p:nvPr>
            <p:ph type="title"/>
          </p:nvPr>
        </p:nvSpPr>
        <p:spPr>
          <a:xfrm>
            <a:off x="459347" y="294538"/>
            <a:ext cx="10808204" cy="1033669"/>
          </a:xfrm>
        </p:spPr>
        <p:txBody>
          <a:bodyPr>
            <a:normAutofit fontScale="90000"/>
          </a:bodyPr>
          <a:lstStyle/>
          <a:p>
            <a:r>
              <a:rPr lang="en-US" sz="3600" dirty="0" err="1">
                <a:solidFill>
                  <a:srgbClr val="FFFFFF"/>
                </a:solidFill>
              </a:rPr>
              <a:t>UniSyn</a:t>
            </a:r>
            <a:r>
              <a:rPr lang="en-US" sz="3600" dirty="0">
                <a:solidFill>
                  <a:srgbClr val="FFFFFF"/>
                </a:solidFill>
              </a:rPr>
              <a:t>: A Unified Sampling Framework to Jointly Address Class Imbalance and Overlapping </a:t>
            </a:r>
          </a:p>
        </p:txBody>
      </p:sp>
      <p:sp>
        <p:nvSpPr>
          <p:cNvPr id="3" name="Content Placeholder 2">
            <a:extLst>
              <a:ext uri="{FF2B5EF4-FFF2-40B4-BE49-F238E27FC236}">
                <a16:creationId xmlns:a16="http://schemas.microsoft.com/office/drawing/2014/main" id="{0394E4DD-61AD-DBAF-C227-F136EA0890C1}"/>
              </a:ext>
            </a:extLst>
          </p:cNvPr>
          <p:cNvSpPr>
            <a:spLocks noGrp="1"/>
          </p:cNvSpPr>
          <p:nvPr>
            <p:ph idx="1"/>
          </p:nvPr>
        </p:nvSpPr>
        <p:spPr>
          <a:xfrm>
            <a:off x="1371599" y="2606039"/>
            <a:ext cx="9724031" cy="3395515"/>
          </a:xfrm>
        </p:spPr>
        <p:txBody>
          <a:bodyPr anchor="ctr">
            <a:normAutofit fontScale="92500" lnSpcReduction="10000"/>
          </a:bodyPr>
          <a:lstStyle/>
          <a:p>
            <a:pPr algn="just">
              <a:lnSpc>
                <a:spcPct val="150000"/>
              </a:lnSpc>
            </a:pPr>
            <a:r>
              <a:rPr lang="en-US" sz="1800" dirty="0">
                <a:solidFill>
                  <a:srgbClr val="C00000"/>
                </a:solidFill>
              </a:rPr>
              <a:t>IR: </a:t>
            </a:r>
            <a:r>
              <a:rPr lang="en-US" sz="1800" dirty="0"/>
              <a:t>Simply balancing the class distribution does not ensure enhanced performance. It leads to other issues such as loss of information if too many samples are eliminated.</a:t>
            </a:r>
          </a:p>
          <a:p>
            <a:pPr algn="just">
              <a:lnSpc>
                <a:spcPct val="150000"/>
              </a:lnSpc>
            </a:pPr>
            <a:r>
              <a:rPr lang="en-US" sz="1800" dirty="0">
                <a:solidFill>
                  <a:srgbClr val="C00000"/>
                </a:solidFill>
              </a:rPr>
              <a:t>Overlap: </a:t>
            </a:r>
            <a:r>
              <a:rPr lang="en-US" sz="1800" dirty="0"/>
              <a:t>If overlap is not addressed during the process, the situation may not improve. A classifier can perform well even with high imbalance levels if there is no overlap.</a:t>
            </a:r>
          </a:p>
          <a:p>
            <a:pPr algn="just">
              <a:lnSpc>
                <a:spcPct val="150000"/>
              </a:lnSpc>
            </a:pPr>
            <a:r>
              <a:rPr lang="en-US" sz="1800" dirty="0">
                <a:solidFill>
                  <a:srgbClr val="C00000"/>
                </a:solidFill>
              </a:rPr>
              <a:t>Rare samples: </a:t>
            </a:r>
            <a:r>
              <a:rPr lang="en-US" sz="1800" dirty="0"/>
              <a:t>The presence of rare samples in the vicinity need to be increased. However, creating too many synthetic samples can cause overfitting.</a:t>
            </a:r>
          </a:p>
          <a:p>
            <a:pPr algn="just">
              <a:lnSpc>
                <a:spcPct val="150000"/>
              </a:lnSpc>
            </a:pPr>
            <a:r>
              <a:rPr lang="en-US" sz="1800" dirty="0">
                <a:solidFill>
                  <a:srgbClr val="C00000"/>
                </a:solidFill>
              </a:rPr>
              <a:t>Noisy samples: </a:t>
            </a:r>
            <a:r>
              <a:rPr lang="en-US" sz="1800" dirty="0"/>
              <a:t>Real-world datasets often comes with noisy instances. Synthetic samples generation process also introduces noisy samples which need to be taken care of.</a:t>
            </a:r>
          </a:p>
        </p:txBody>
      </p:sp>
      <p:sp>
        <p:nvSpPr>
          <p:cNvPr id="5" name="Slide Number Placeholder 4">
            <a:extLst>
              <a:ext uri="{FF2B5EF4-FFF2-40B4-BE49-F238E27FC236}">
                <a16:creationId xmlns:a16="http://schemas.microsoft.com/office/drawing/2014/main" id="{983D94E1-FBED-8B17-1B51-717027E63DB5}"/>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smtClean="0">
                <a:solidFill>
                  <a:schemeClr val="tx1">
                    <a:lumMod val="50000"/>
                    <a:lumOff val="50000"/>
                  </a:schemeClr>
                </a:solidFill>
              </a:rPr>
              <a:pPr>
                <a:spcAft>
                  <a:spcPts val="600"/>
                </a:spcAft>
              </a:pPr>
              <a:t>36</a:t>
            </a:fld>
            <a:endParaRPr lang="en-US" sz="1100">
              <a:solidFill>
                <a:schemeClr val="tx1">
                  <a:lumMod val="50000"/>
                  <a:lumOff val="50000"/>
                </a:schemeClr>
              </a:solidFill>
            </a:endParaRPr>
          </a:p>
        </p:txBody>
      </p:sp>
      <p:sp>
        <p:nvSpPr>
          <p:cNvPr id="4" name="TextBox 3">
            <a:extLst>
              <a:ext uri="{FF2B5EF4-FFF2-40B4-BE49-F238E27FC236}">
                <a16:creationId xmlns:a16="http://schemas.microsoft.com/office/drawing/2014/main" id="{0F81EF76-F21A-4AAD-F88B-4511A3C67F88}"/>
              </a:ext>
            </a:extLst>
          </p:cNvPr>
          <p:cNvSpPr txBox="1"/>
          <p:nvPr/>
        </p:nvSpPr>
        <p:spPr>
          <a:xfrm>
            <a:off x="459350" y="2057400"/>
            <a:ext cx="11062090" cy="369332"/>
          </a:xfrm>
          <a:prstGeom prst="rect">
            <a:avLst/>
          </a:prstGeom>
          <a:noFill/>
        </p:spPr>
        <p:txBody>
          <a:bodyPr wrap="square" rtlCol="0">
            <a:spAutoFit/>
          </a:bodyPr>
          <a:lstStyle/>
          <a:p>
            <a:r>
              <a:rPr lang="en-US" dirty="0"/>
              <a:t>There are several data difficulty factors which complicate the learning process in imbalanced data.</a:t>
            </a:r>
          </a:p>
        </p:txBody>
      </p:sp>
    </p:spTree>
    <p:extLst>
      <p:ext uri="{BB962C8B-B14F-4D97-AF65-F5344CB8AC3E}">
        <p14:creationId xmlns:p14="http://schemas.microsoft.com/office/powerpoint/2010/main" val="1318116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E60349-2D63-5C23-94BA-BF6216E0B172}"/>
              </a:ext>
            </a:extLst>
          </p:cNvPr>
          <p:cNvSpPr>
            <a:spLocks noGrp="1"/>
          </p:cNvSpPr>
          <p:nvPr>
            <p:ph type="title"/>
          </p:nvPr>
        </p:nvSpPr>
        <p:spPr>
          <a:xfrm>
            <a:off x="838200" y="557188"/>
            <a:ext cx="10515600" cy="1133499"/>
          </a:xfrm>
        </p:spPr>
        <p:txBody>
          <a:bodyPr>
            <a:normAutofit/>
          </a:bodyPr>
          <a:lstStyle/>
          <a:p>
            <a:pPr algn="ctr"/>
            <a:r>
              <a:rPr lang="en-US" dirty="0" err="1"/>
              <a:t>UniSyn</a:t>
            </a:r>
            <a:r>
              <a:rPr lang="en-US" dirty="0"/>
              <a:t>: A Unified Sampling Framework </a:t>
            </a:r>
          </a:p>
        </p:txBody>
      </p:sp>
      <p:sp>
        <p:nvSpPr>
          <p:cNvPr id="5" name="Slide Number Placeholder 4">
            <a:extLst>
              <a:ext uri="{FF2B5EF4-FFF2-40B4-BE49-F238E27FC236}">
                <a16:creationId xmlns:a16="http://schemas.microsoft.com/office/drawing/2014/main" id="{D2014355-0C22-4161-D0DD-44F5FA3C890E}"/>
              </a:ext>
            </a:extLst>
          </p:cNvPr>
          <p:cNvSpPr>
            <a:spLocks noGrp="1"/>
          </p:cNvSpPr>
          <p:nvPr>
            <p:ph type="sldNum" sz="quarter" idx="12"/>
          </p:nvPr>
        </p:nvSpPr>
        <p:spPr>
          <a:xfrm>
            <a:off x="8610600" y="6356350"/>
            <a:ext cx="2743200" cy="365125"/>
          </a:xfrm>
        </p:spPr>
        <p:txBody>
          <a:bodyPr>
            <a:normAutofit/>
          </a:bodyPr>
          <a:lstStyle/>
          <a:p>
            <a:pPr>
              <a:spcAft>
                <a:spcPts val="600"/>
              </a:spcAft>
            </a:pPr>
            <a:fld id="{F34593AA-D070-4490-B510-EC7BD1F5F497}" type="slidenum">
              <a:rPr lang="en-US" smtClean="0"/>
              <a:pPr>
                <a:spcAft>
                  <a:spcPts val="600"/>
                </a:spcAft>
              </a:pPr>
              <a:t>37</a:t>
            </a:fld>
            <a:endParaRPr lang="en-US"/>
          </a:p>
        </p:txBody>
      </p:sp>
      <p:graphicFrame>
        <p:nvGraphicFramePr>
          <p:cNvPr id="37" name="Content Placeholder 2">
            <a:extLst>
              <a:ext uri="{FF2B5EF4-FFF2-40B4-BE49-F238E27FC236}">
                <a16:creationId xmlns:a16="http://schemas.microsoft.com/office/drawing/2014/main" id="{0D661C15-79D3-B38F-5F87-E2913AE8C5F7}"/>
              </a:ext>
            </a:extLst>
          </p:cNvPr>
          <p:cNvGraphicFramePr>
            <a:graphicFrameLocks noGrp="1"/>
          </p:cNvGraphicFramePr>
          <p:nvPr>
            <p:ph idx="1"/>
            <p:extLst>
              <p:ext uri="{D42A27DB-BD31-4B8C-83A1-F6EECF244321}">
                <p14:modId xmlns:p14="http://schemas.microsoft.com/office/powerpoint/2010/main" val="135528857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92642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8DF84-C484-AA9C-F41A-00D2F9B08AB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Methodology</a:t>
            </a:r>
            <a:endParaRPr lang="en-US" sz="4000" dirty="0">
              <a:solidFill>
                <a:srgbClr val="FFFFFF"/>
              </a:solidFill>
            </a:endParaRPr>
          </a:p>
        </p:txBody>
      </p:sp>
      <p:sp>
        <p:nvSpPr>
          <p:cNvPr id="3" name="Content Placeholder 2">
            <a:extLst>
              <a:ext uri="{FF2B5EF4-FFF2-40B4-BE49-F238E27FC236}">
                <a16:creationId xmlns:a16="http://schemas.microsoft.com/office/drawing/2014/main" id="{7F822BD4-9582-42A0-186B-37DF921C363C}"/>
              </a:ext>
            </a:extLst>
          </p:cNvPr>
          <p:cNvSpPr>
            <a:spLocks noGrp="1"/>
          </p:cNvSpPr>
          <p:nvPr>
            <p:ph idx="1"/>
          </p:nvPr>
        </p:nvSpPr>
        <p:spPr>
          <a:xfrm>
            <a:off x="4504548" y="649480"/>
            <a:ext cx="7126619" cy="5546047"/>
          </a:xfrm>
        </p:spPr>
        <p:txBody>
          <a:bodyPr anchor="ctr">
            <a:normAutofit/>
          </a:bodyPr>
          <a:lstStyle/>
          <a:p>
            <a:pPr marL="0" indent="0" algn="just">
              <a:buNone/>
            </a:pPr>
            <a:r>
              <a:rPr lang="en-US" sz="2000" dirty="0"/>
              <a:t>The proposed sampling approach is divided into three stages.</a:t>
            </a:r>
          </a:p>
          <a:p>
            <a:pPr marL="0" indent="0" algn="just">
              <a:buNone/>
            </a:pPr>
            <a:endParaRPr lang="en-US" sz="2000" dirty="0"/>
          </a:p>
          <a:p>
            <a:pPr marL="571500" indent="-571500" algn="just">
              <a:buFont typeface="+mj-lt"/>
              <a:buAutoNum type="romanUcPeriod"/>
            </a:pPr>
            <a:r>
              <a:rPr lang="en-US" sz="2000" dirty="0">
                <a:solidFill>
                  <a:srgbClr val="C00000"/>
                </a:solidFill>
              </a:rPr>
              <a:t>Oversampling:</a:t>
            </a:r>
            <a:r>
              <a:rPr lang="en-US" sz="2000" dirty="0"/>
              <a:t> A modified version of the SMOTE algorithm used to increase the presence of minority-class instances. </a:t>
            </a:r>
          </a:p>
          <a:p>
            <a:pPr lvl="2" algn="just">
              <a:buFont typeface="Wingdings" panose="05000000000000000000" pitchFamily="2" charset="2"/>
              <a:buChar char="q"/>
            </a:pPr>
            <a:r>
              <a:rPr lang="en-US" sz="1800" dirty="0"/>
              <a:t>The SMOTE algorithm is modified to minimize certain shortcomings of the original approach</a:t>
            </a:r>
            <a:r>
              <a:rPr lang="en-US" dirty="0"/>
              <a:t>.</a:t>
            </a:r>
          </a:p>
          <a:p>
            <a:pPr marL="514350" indent="-514350" algn="just">
              <a:buFont typeface="+mj-lt"/>
              <a:buAutoNum type="romanUcPeriod"/>
            </a:pPr>
            <a:r>
              <a:rPr lang="en-US" sz="2000" dirty="0">
                <a:solidFill>
                  <a:srgbClr val="C00000"/>
                </a:solidFill>
              </a:rPr>
              <a:t>Data Cleaning: </a:t>
            </a:r>
            <a:r>
              <a:rPr lang="en-US" sz="2000" dirty="0"/>
              <a:t>To reduce overlapping and to remove noisy instances, neighborhood cleaning rule (NCL) is applied. </a:t>
            </a:r>
          </a:p>
          <a:p>
            <a:pPr marL="514350" indent="-514350" algn="just">
              <a:buFont typeface="+mj-lt"/>
              <a:buAutoNum type="romanUcPeriod"/>
            </a:pPr>
            <a:r>
              <a:rPr lang="en-US" sz="2000" dirty="0">
                <a:solidFill>
                  <a:srgbClr val="C00000"/>
                </a:solidFill>
              </a:rPr>
              <a:t>Undersampling:</a:t>
            </a:r>
            <a:r>
              <a:rPr lang="en-US" sz="2000" dirty="0"/>
              <a:t> Random undersampling is utilized to reduce the class imbalance to a small extent.</a:t>
            </a:r>
          </a:p>
          <a:p>
            <a:pPr marL="514350" indent="-514350" algn="just">
              <a:buFont typeface="+mj-lt"/>
              <a:buAutoNum type="romanUcPeriod"/>
            </a:pPr>
            <a:endParaRPr lang="en-US" sz="2000" dirty="0"/>
          </a:p>
          <a:p>
            <a:pPr marL="0" indent="0" algn="just">
              <a:buNone/>
            </a:pPr>
            <a:r>
              <a:rPr lang="en-US" sz="2000" dirty="0"/>
              <a:t>These three stages combinedly produces the framework for the proposed </a:t>
            </a:r>
            <a:r>
              <a:rPr lang="en-US" sz="2000" dirty="0" err="1"/>
              <a:t>UniSyn</a:t>
            </a:r>
            <a:r>
              <a:rPr lang="en-US" sz="2000" dirty="0"/>
              <a:t> algorithm.</a:t>
            </a:r>
          </a:p>
        </p:txBody>
      </p:sp>
      <p:sp>
        <p:nvSpPr>
          <p:cNvPr id="5" name="Slide Number Placeholder 4">
            <a:extLst>
              <a:ext uri="{FF2B5EF4-FFF2-40B4-BE49-F238E27FC236}">
                <a16:creationId xmlns:a16="http://schemas.microsoft.com/office/drawing/2014/main" id="{6408D243-967E-C12D-5037-74E859BB34E0}"/>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smtClean="0">
                <a:solidFill>
                  <a:schemeClr val="tx1">
                    <a:lumMod val="50000"/>
                    <a:lumOff val="50000"/>
                  </a:schemeClr>
                </a:solidFill>
              </a:rPr>
              <a:pPr>
                <a:spcAft>
                  <a:spcPts val="600"/>
                </a:spcAft>
              </a:pPr>
              <a:t>38</a:t>
            </a:fld>
            <a:endParaRPr lang="en-US" sz="1100">
              <a:solidFill>
                <a:schemeClr val="tx1">
                  <a:lumMod val="50000"/>
                  <a:lumOff val="50000"/>
                </a:schemeClr>
              </a:solidFill>
            </a:endParaRPr>
          </a:p>
        </p:txBody>
      </p:sp>
    </p:spTree>
    <p:extLst>
      <p:ext uri="{BB962C8B-B14F-4D97-AF65-F5344CB8AC3E}">
        <p14:creationId xmlns:p14="http://schemas.microsoft.com/office/powerpoint/2010/main" val="1650180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0A28CA-6224-2A71-B0A1-913BF8D94017}"/>
              </a:ext>
            </a:extLst>
          </p:cNvPr>
          <p:cNvSpPr>
            <a:spLocks noGrp="1"/>
          </p:cNvSpPr>
          <p:nvPr>
            <p:ph type="title"/>
          </p:nvPr>
        </p:nvSpPr>
        <p:spPr>
          <a:xfrm>
            <a:off x="749809" y="502021"/>
            <a:ext cx="6245352" cy="750707"/>
          </a:xfrm>
        </p:spPr>
        <p:txBody>
          <a:bodyPr anchor="b">
            <a:normAutofit/>
          </a:bodyPr>
          <a:lstStyle/>
          <a:p>
            <a:r>
              <a:rPr lang="en-US" sz="4000" dirty="0"/>
              <a:t>Methodology - Oversampling</a:t>
            </a:r>
          </a:p>
        </p:txBody>
      </p:sp>
      <p:sp>
        <p:nvSpPr>
          <p:cNvPr id="3" name="Content Placeholder 2">
            <a:extLst>
              <a:ext uri="{FF2B5EF4-FFF2-40B4-BE49-F238E27FC236}">
                <a16:creationId xmlns:a16="http://schemas.microsoft.com/office/drawing/2014/main" id="{12F63338-F798-944C-7E38-99E71019B5F7}"/>
              </a:ext>
            </a:extLst>
          </p:cNvPr>
          <p:cNvSpPr>
            <a:spLocks noGrp="1"/>
          </p:cNvSpPr>
          <p:nvPr>
            <p:ph idx="1"/>
          </p:nvPr>
        </p:nvSpPr>
        <p:spPr>
          <a:xfrm>
            <a:off x="1136397" y="2418408"/>
            <a:ext cx="4959603" cy="3522569"/>
          </a:xfrm>
        </p:spPr>
        <p:txBody>
          <a:bodyPr anchor="t">
            <a:normAutofit/>
          </a:bodyPr>
          <a:lstStyle/>
          <a:p>
            <a:r>
              <a:rPr lang="en-US" sz="1700" dirty="0"/>
              <a:t>To achieve good sensitivity, increasing the presence of minority-class samples is essential.</a:t>
            </a:r>
          </a:p>
          <a:p>
            <a:r>
              <a:rPr lang="en-US" sz="1700" dirty="0">
                <a:solidFill>
                  <a:srgbClr val="C00000"/>
                </a:solidFill>
              </a:rPr>
              <a:t>Issues – </a:t>
            </a:r>
          </a:p>
          <a:p>
            <a:pPr marL="857250" lvl="1" indent="-400050">
              <a:buFont typeface="+mj-lt"/>
              <a:buAutoNum type="romanLcPeriod"/>
            </a:pPr>
            <a:r>
              <a:rPr lang="en-US" sz="1700" dirty="0"/>
              <a:t>Generating too many synthetic samples to balance the data can cause </a:t>
            </a:r>
            <a:r>
              <a:rPr lang="en-US" sz="1700" dirty="0">
                <a:solidFill>
                  <a:schemeClr val="accent5">
                    <a:lumMod val="75000"/>
                  </a:schemeClr>
                </a:solidFill>
              </a:rPr>
              <a:t>overfitting</a:t>
            </a:r>
            <a:r>
              <a:rPr lang="en-US" sz="1700" dirty="0"/>
              <a:t>.</a:t>
            </a:r>
          </a:p>
          <a:p>
            <a:pPr marL="857250" lvl="1" indent="-400050">
              <a:buFont typeface="+mj-lt"/>
              <a:buAutoNum type="romanLcPeriod"/>
            </a:pPr>
            <a:r>
              <a:rPr lang="en-US" sz="1700" dirty="0"/>
              <a:t>SMOTE and its variants generate samples indiscriminately, </a:t>
            </a:r>
            <a:r>
              <a:rPr lang="en-US" sz="1700" dirty="0">
                <a:solidFill>
                  <a:srgbClr val="00B0F0"/>
                </a:solidFill>
              </a:rPr>
              <a:t>without specific selection criteria for interpolation</a:t>
            </a:r>
            <a:r>
              <a:rPr lang="en-US" sz="1700" dirty="0"/>
              <a:t>.</a:t>
            </a:r>
          </a:p>
          <a:p>
            <a:pPr marL="857250" lvl="1" indent="-400050">
              <a:buFont typeface="+mj-lt"/>
              <a:buAutoNum type="romanLcPeriod"/>
            </a:pPr>
            <a:r>
              <a:rPr lang="en-US" sz="1700" dirty="0"/>
              <a:t>This raises the chance of producing samples that do not accurately represent the original class (</a:t>
            </a:r>
            <a:r>
              <a:rPr lang="en-US" sz="1700" dirty="0">
                <a:solidFill>
                  <a:srgbClr val="7030A0"/>
                </a:solidFill>
              </a:rPr>
              <a:t>noisy samples).</a:t>
            </a:r>
          </a:p>
          <a:p>
            <a:pPr marL="857250" lvl="1" indent="-400050">
              <a:buFont typeface="+mj-lt"/>
              <a:buAutoNum type="romanLcPeriod"/>
            </a:pPr>
            <a:r>
              <a:rPr lang="en-US" sz="1700" dirty="0"/>
              <a:t>Increased </a:t>
            </a:r>
            <a:r>
              <a:rPr lang="en-US" sz="1700" dirty="0">
                <a:solidFill>
                  <a:srgbClr val="FFC000"/>
                </a:solidFill>
              </a:rPr>
              <a:t>overlapping</a:t>
            </a:r>
            <a:r>
              <a:rPr lang="en-US" sz="1700" dirty="0"/>
              <a:t>.</a:t>
            </a:r>
          </a:p>
        </p:txBody>
      </p:sp>
      <p:pic>
        <p:nvPicPr>
          <p:cNvPr id="7" name="Picture 6" descr="A diagram of a network&#10;&#10;Description automatically generated">
            <a:extLst>
              <a:ext uri="{FF2B5EF4-FFF2-40B4-BE49-F238E27FC236}">
                <a16:creationId xmlns:a16="http://schemas.microsoft.com/office/drawing/2014/main" id="{61B6D273-C77E-1489-DA9D-E8663D3B6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442" y="1466776"/>
            <a:ext cx="5201023" cy="3510690"/>
          </a:xfrm>
          <a:prstGeom prst="rect">
            <a:avLst/>
          </a:prstGeom>
        </p:spPr>
      </p:pic>
      <p:sp>
        <p:nvSpPr>
          <p:cNvPr id="26" name="Rectangle 25">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81EAC2A-8084-E1ED-042C-1DC1405533EC}"/>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rgbClr val="FFFFFF"/>
                </a:solidFill>
              </a:rPr>
              <a:pPr>
                <a:spcAft>
                  <a:spcPts val="600"/>
                </a:spcAft>
              </a:pPr>
              <a:t>39</a:t>
            </a:fld>
            <a:endParaRPr lang="en-US" sz="1100">
              <a:solidFill>
                <a:srgbClr val="FFFFFF"/>
              </a:solidFill>
            </a:endParaRPr>
          </a:p>
        </p:txBody>
      </p:sp>
      <p:sp>
        <p:nvSpPr>
          <p:cNvPr id="8" name="TextBox 7">
            <a:extLst>
              <a:ext uri="{FF2B5EF4-FFF2-40B4-BE49-F238E27FC236}">
                <a16:creationId xmlns:a16="http://schemas.microsoft.com/office/drawing/2014/main" id="{8ABD5186-6308-7A1B-AFD4-ACE41926A9B9}"/>
              </a:ext>
            </a:extLst>
          </p:cNvPr>
          <p:cNvSpPr txBox="1"/>
          <p:nvPr/>
        </p:nvSpPr>
        <p:spPr>
          <a:xfrm>
            <a:off x="7690104" y="5319800"/>
            <a:ext cx="3531929" cy="369332"/>
          </a:xfrm>
          <a:prstGeom prst="rect">
            <a:avLst/>
          </a:prstGeom>
          <a:noFill/>
        </p:spPr>
        <p:txBody>
          <a:bodyPr wrap="none" rtlCol="0">
            <a:spAutoFit/>
          </a:bodyPr>
          <a:lstStyle/>
          <a:p>
            <a:r>
              <a:rPr lang="en-US" dirty="0"/>
              <a:t>Fig. 18: Data synthesis using SMOTE</a:t>
            </a:r>
          </a:p>
        </p:txBody>
      </p:sp>
    </p:spTree>
    <p:extLst>
      <p:ext uri="{BB962C8B-B14F-4D97-AF65-F5344CB8AC3E}">
        <p14:creationId xmlns:p14="http://schemas.microsoft.com/office/powerpoint/2010/main" val="371945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1371599" y="294538"/>
            <a:ext cx="9895951" cy="1033669"/>
          </a:xfrm>
        </p:spPr>
        <p:txBody>
          <a:bodyPr>
            <a:normAutofit/>
          </a:bodyPr>
          <a:lstStyle/>
          <a:p>
            <a:r>
              <a:rPr lang="en-US" sz="4000" cap="none">
                <a:solidFill>
                  <a:srgbClr val="FFFFFF"/>
                </a:solidFill>
              </a:rPr>
              <a:t>Learning From Imbalanced Data</a:t>
            </a:r>
          </a:p>
        </p:txBody>
      </p:sp>
      <p:sp>
        <p:nvSpPr>
          <p:cNvPr id="3" name="Content Placeholder 2">
            <a:extLst>
              <a:ext uri="{FF2B5EF4-FFF2-40B4-BE49-F238E27FC236}">
                <a16:creationId xmlns:a16="http://schemas.microsoft.com/office/drawing/2014/main" id="{B8E6D6F3-16C5-4832-B9DB-1F22659F8418}"/>
              </a:ext>
            </a:extLst>
          </p:cNvPr>
          <p:cNvSpPr>
            <a:spLocks noGrp="1"/>
          </p:cNvSpPr>
          <p:nvPr>
            <p:ph idx="1"/>
          </p:nvPr>
        </p:nvSpPr>
        <p:spPr>
          <a:xfrm>
            <a:off x="896113" y="2318196"/>
            <a:ext cx="10199518" cy="3854003"/>
          </a:xfrm>
        </p:spPr>
        <p:txBody>
          <a:bodyPr anchor="ctr">
            <a:normAutofit/>
          </a:bodyPr>
          <a:lstStyle/>
          <a:p>
            <a:pPr algn="just"/>
            <a:r>
              <a:rPr lang="en-US" sz="2000" dirty="0"/>
              <a:t>Different algorithms have been proposed to address the class imbalanced scenarios in data [1].</a:t>
            </a:r>
          </a:p>
          <a:p>
            <a:pPr algn="just"/>
            <a:r>
              <a:rPr lang="en-US" sz="2000" dirty="0"/>
              <a:t>These algorithms can be broadly classified into two categories.</a:t>
            </a:r>
          </a:p>
          <a:p>
            <a:pPr algn="just"/>
            <a:endParaRPr lang="en-US" sz="2000" dirty="0"/>
          </a:p>
          <a:p>
            <a:pPr marL="971550" lvl="1" indent="-514350" algn="just">
              <a:buFont typeface="+mj-lt"/>
              <a:buAutoNum type="romanLcPeriod"/>
            </a:pPr>
            <a:r>
              <a:rPr lang="en-US" sz="2000" b="1" dirty="0"/>
              <a:t>Data-level approach</a:t>
            </a:r>
            <a:r>
              <a:rPr lang="en-US" sz="2000" dirty="0"/>
              <a:t>: Resampling the original distribution in the data to reduce imbalance or overlapping. </a:t>
            </a:r>
          </a:p>
          <a:p>
            <a:pPr marL="971550" lvl="1" indent="-514350" algn="just">
              <a:buFont typeface="+mj-lt"/>
              <a:buAutoNum type="romanLcPeriod"/>
            </a:pPr>
            <a:endParaRPr lang="en-US" sz="2000" dirty="0"/>
          </a:p>
          <a:p>
            <a:pPr marL="971550" lvl="1" indent="-514350" algn="just">
              <a:buFont typeface="+mj-lt"/>
              <a:buAutoNum type="romanLcPeriod"/>
            </a:pPr>
            <a:r>
              <a:rPr lang="en-US" sz="2000" b="1" dirty="0"/>
              <a:t>Algorithm-level approach:</a:t>
            </a:r>
            <a:r>
              <a:rPr lang="en-US" sz="2000" dirty="0"/>
              <a:t> Cost-sensitive learning – applying higher misclassification cost to minority class instances.</a:t>
            </a:r>
          </a:p>
          <a:p>
            <a:pPr marL="2743200" lvl="6" indent="0">
              <a:buNone/>
            </a:pPr>
            <a:endParaRPr lang="en-US" sz="2000" dirty="0"/>
          </a:p>
          <a:p>
            <a:pPr marL="0" indent="0">
              <a:buNone/>
            </a:pPr>
            <a:r>
              <a:rPr lang="en-US" sz="1300" i="1" dirty="0"/>
              <a:t>[1] A. Fernández, S. García, M. </a:t>
            </a:r>
            <a:r>
              <a:rPr lang="en-US" sz="1300" i="1" dirty="0" err="1"/>
              <a:t>Galar</a:t>
            </a:r>
            <a:r>
              <a:rPr lang="en-US" sz="1300" i="1" dirty="0"/>
              <a:t>, R. C. </a:t>
            </a:r>
            <a:r>
              <a:rPr lang="en-US" sz="1300" i="1" dirty="0" err="1"/>
              <a:t>Prati</a:t>
            </a:r>
            <a:r>
              <a:rPr lang="en-US" sz="1300" i="1" dirty="0"/>
              <a:t>, B. Krawczyk, and F. Herrera, Learning from imbalanced data sets. Springer, 2018, vol. 10, no. 2018.</a:t>
            </a:r>
          </a:p>
        </p:txBody>
      </p:sp>
      <p:sp>
        <p:nvSpPr>
          <p:cNvPr id="5" name="Slide Number Placeholder 4">
            <a:extLst>
              <a:ext uri="{FF2B5EF4-FFF2-40B4-BE49-F238E27FC236}">
                <a16:creationId xmlns:a16="http://schemas.microsoft.com/office/drawing/2014/main" id="{151C9531-3D40-2579-B9EA-34FBE76FAA8E}"/>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4</a:t>
            </a:fld>
            <a:endParaRPr lang="en-US" sz="1100">
              <a:solidFill>
                <a:schemeClr val="tx1">
                  <a:lumMod val="50000"/>
                  <a:lumOff val="50000"/>
                </a:schemeClr>
              </a:solidFill>
            </a:endParaRPr>
          </a:p>
        </p:txBody>
      </p:sp>
    </p:spTree>
    <p:extLst>
      <p:ext uri="{BB962C8B-B14F-4D97-AF65-F5344CB8AC3E}">
        <p14:creationId xmlns:p14="http://schemas.microsoft.com/office/powerpoint/2010/main" val="22390492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1AC753-C802-FD36-E59B-48994DCC1395}"/>
              </a:ext>
            </a:extLst>
          </p:cNvPr>
          <p:cNvSpPr>
            <a:spLocks noGrp="1"/>
          </p:cNvSpPr>
          <p:nvPr>
            <p:ph type="title"/>
          </p:nvPr>
        </p:nvSpPr>
        <p:spPr>
          <a:xfrm>
            <a:off x="640080" y="502021"/>
            <a:ext cx="10184613" cy="741563"/>
          </a:xfrm>
        </p:spPr>
        <p:txBody>
          <a:bodyPr anchor="b">
            <a:normAutofit/>
          </a:bodyPr>
          <a:lstStyle/>
          <a:p>
            <a:r>
              <a:rPr lang="en-US" sz="4000" dirty="0"/>
              <a:t>Methodology - Oversampling</a:t>
            </a:r>
          </a:p>
        </p:txBody>
      </p:sp>
      <p:sp>
        <p:nvSpPr>
          <p:cNvPr id="3" name="Content Placeholder 2">
            <a:extLst>
              <a:ext uri="{FF2B5EF4-FFF2-40B4-BE49-F238E27FC236}">
                <a16:creationId xmlns:a16="http://schemas.microsoft.com/office/drawing/2014/main" id="{C99C2EC6-85C1-BA30-9CFE-BD7A646882BB}"/>
              </a:ext>
            </a:extLst>
          </p:cNvPr>
          <p:cNvSpPr>
            <a:spLocks noGrp="1"/>
          </p:cNvSpPr>
          <p:nvPr>
            <p:ph idx="1"/>
          </p:nvPr>
        </p:nvSpPr>
        <p:spPr>
          <a:xfrm>
            <a:off x="640080" y="2418409"/>
            <a:ext cx="10588751" cy="3454358"/>
          </a:xfrm>
        </p:spPr>
        <p:txBody>
          <a:bodyPr anchor="t">
            <a:normAutofit fontScale="92500" lnSpcReduction="10000"/>
          </a:bodyPr>
          <a:lstStyle/>
          <a:p>
            <a:pPr marL="0" indent="0" algn="just">
              <a:buNone/>
            </a:pPr>
            <a:r>
              <a:rPr lang="en-US" sz="2000" dirty="0">
                <a:solidFill>
                  <a:srgbClr val="00B050"/>
                </a:solidFill>
              </a:rPr>
              <a:t>Solutions:</a:t>
            </a:r>
          </a:p>
          <a:p>
            <a:pPr marL="1028700" lvl="1" indent="-571500" algn="just">
              <a:lnSpc>
                <a:spcPct val="150000"/>
              </a:lnSpc>
              <a:buFont typeface="+mj-lt"/>
              <a:buAutoNum type="romanLcPeriod"/>
            </a:pPr>
            <a:r>
              <a:rPr lang="en-US" sz="2000" dirty="0"/>
              <a:t>Limit the number of instances to be generated (controlled by a hyperparameter </a:t>
            </a:r>
            <a:r>
              <a:rPr lang="el-GR" sz="2000" dirty="0"/>
              <a:t>α</a:t>
            </a:r>
            <a:r>
              <a:rPr lang="en-US" sz="2000" dirty="0"/>
              <a:t>)</a:t>
            </a:r>
          </a:p>
          <a:p>
            <a:pPr lvl="3" algn="just">
              <a:lnSpc>
                <a:spcPct val="150000"/>
              </a:lnSpc>
              <a:buFont typeface="Wingdings" panose="05000000000000000000" pitchFamily="2" charset="2"/>
              <a:buChar char="q"/>
            </a:pPr>
            <a:r>
              <a:rPr lang="en-US" dirty="0"/>
              <a:t>Balance is achieved through a combination of multiple resampling techniques.</a:t>
            </a:r>
          </a:p>
          <a:p>
            <a:pPr marL="971550" lvl="1" indent="-514350" algn="just">
              <a:lnSpc>
                <a:spcPct val="150000"/>
              </a:lnSpc>
              <a:buFont typeface="+mj-lt"/>
              <a:buAutoNum type="romanLcPeriod"/>
            </a:pPr>
            <a:r>
              <a:rPr lang="en-US" sz="2000" dirty="0"/>
              <a:t>A customized version of the SMOTE algorithm is developed.</a:t>
            </a:r>
          </a:p>
          <a:p>
            <a:pPr lvl="3" algn="just">
              <a:lnSpc>
                <a:spcPct val="150000"/>
              </a:lnSpc>
              <a:buFont typeface="Wingdings" panose="05000000000000000000" pitchFamily="2" charset="2"/>
              <a:buChar char="q"/>
            </a:pPr>
            <a:r>
              <a:rPr lang="en-US" dirty="0"/>
              <a:t>Minority-class instances are categorized based on their complexity level. Samples are synthesized carefully to ensure faithful generation.</a:t>
            </a:r>
          </a:p>
          <a:p>
            <a:pPr marL="971550" lvl="1" indent="-514350" algn="just">
              <a:lnSpc>
                <a:spcPct val="150000"/>
              </a:lnSpc>
              <a:buFont typeface="+mj-lt"/>
              <a:buAutoNum type="romanLcPeriod"/>
            </a:pPr>
            <a:r>
              <a:rPr lang="en-US" sz="2000" dirty="0"/>
              <a:t>A noise removal algorithm is applied in the subsequent stage to get rid of the noisy instances to reduce overlapping.</a:t>
            </a:r>
          </a:p>
        </p:txBody>
      </p:sp>
      <p:sp>
        <p:nvSpPr>
          <p:cNvPr id="25" name="Rectangle 24">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295D03B-DE42-C67A-040E-4CA46A832410}"/>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rgbClr val="FFFFFF"/>
                </a:solidFill>
              </a:rPr>
              <a:pPr>
                <a:spcAft>
                  <a:spcPts val="600"/>
                </a:spcAft>
              </a:pPr>
              <a:t>40</a:t>
            </a:fld>
            <a:endParaRPr lang="en-US" sz="1100">
              <a:solidFill>
                <a:srgbClr val="FFFFFF"/>
              </a:solidFill>
            </a:endParaRPr>
          </a:p>
        </p:txBody>
      </p:sp>
    </p:spTree>
    <p:extLst>
      <p:ext uri="{BB962C8B-B14F-4D97-AF65-F5344CB8AC3E}">
        <p14:creationId xmlns:p14="http://schemas.microsoft.com/office/powerpoint/2010/main" val="2182373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9B4C6B-5DC9-FF57-EFAF-43F95D428601}"/>
              </a:ext>
            </a:extLst>
          </p:cNvPr>
          <p:cNvSpPr>
            <a:spLocks noGrp="1"/>
          </p:cNvSpPr>
          <p:nvPr>
            <p:ph type="title"/>
          </p:nvPr>
        </p:nvSpPr>
        <p:spPr>
          <a:xfrm>
            <a:off x="606551" y="502022"/>
            <a:ext cx="6928105" cy="823496"/>
          </a:xfrm>
        </p:spPr>
        <p:txBody>
          <a:bodyPr anchor="b">
            <a:normAutofit/>
          </a:bodyPr>
          <a:lstStyle/>
          <a:p>
            <a:r>
              <a:rPr lang="en-US" sz="4000" dirty="0"/>
              <a:t>Modified SMOTE algorithm</a:t>
            </a:r>
          </a:p>
        </p:txBody>
      </p:sp>
      <p:sp>
        <p:nvSpPr>
          <p:cNvPr id="3" name="Content Placeholder 2">
            <a:extLst>
              <a:ext uri="{FF2B5EF4-FFF2-40B4-BE49-F238E27FC236}">
                <a16:creationId xmlns:a16="http://schemas.microsoft.com/office/drawing/2014/main" id="{F268FBC3-E3D7-9911-8D0A-CDE902C55B04}"/>
              </a:ext>
            </a:extLst>
          </p:cNvPr>
          <p:cNvSpPr>
            <a:spLocks noGrp="1"/>
          </p:cNvSpPr>
          <p:nvPr>
            <p:ph idx="1"/>
          </p:nvPr>
        </p:nvSpPr>
        <p:spPr>
          <a:xfrm>
            <a:off x="606551" y="2418409"/>
            <a:ext cx="5830825" cy="2677693"/>
          </a:xfrm>
        </p:spPr>
        <p:txBody>
          <a:bodyPr anchor="t">
            <a:normAutofit lnSpcReduction="10000"/>
          </a:bodyPr>
          <a:lstStyle/>
          <a:p>
            <a:pPr algn="just"/>
            <a:r>
              <a:rPr lang="en-US" sz="2000" dirty="0"/>
              <a:t>Minority class samples are categorized into three types:</a:t>
            </a:r>
          </a:p>
          <a:p>
            <a:pPr algn="just"/>
            <a:endParaRPr lang="en-US" sz="2000" dirty="0"/>
          </a:p>
          <a:p>
            <a:pPr lvl="1" algn="just"/>
            <a:r>
              <a:rPr lang="en-US" sz="1800" dirty="0">
                <a:solidFill>
                  <a:srgbClr val="0070C0"/>
                </a:solidFill>
              </a:rPr>
              <a:t>Safe: </a:t>
            </a:r>
            <a:r>
              <a:rPr lang="en-US" sz="1800" dirty="0"/>
              <a:t>At most one neighbor from the opposite class.</a:t>
            </a:r>
          </a:p>
          <a:p>
            <a:pPr lvl="1" algn="just"/>
            <a:r>
              <a:rPr lang="en-US" sz="1800" dirty="0">
                <a:solidFill>
                  <a:srgbClr val="0070C0"/>
                </a:solidFill>
              </a:rPr>
              <a:t>Border: </a:t>
            </a:r>
            <a:r>
              <a:rPr lang="en-US" sz="1800" dirty="0"/>
              <a:t>2, 3 or 4 neighbors from the opposite class.</a:t>
            </a:r>
          </a:p>
          <a:p>
            <a:pPr lvl="1" algn="just"/>
            <a:r>
              <a:rPr lang="en-US" sz="1800" dirty="0">
                <a:solidFill>
                  <a:srgbClr val="0070C0"/>
                </a:solidFill>
              </a:rPr>
              <a:t>Outlier:  </a:t>
            </a:r>
            <a:r>
              <a:rPr lang="en-US" sz="1800" dirty="0"/>
              <a:t>Entirely surrounded by opposite class.</a:t>
            </a:r>
          </a:p>
          <a:p>
            <a:pPr lvl="1" algn="just"/>
            <a:endParaRPr lang="en-US" sz="1800" dirty="0"/>
          </a:p>
          <a:p>
            <a:pPr algn="just"/>
            <a:r>
              <a:rPr lang="en-US" sz="2000" dirty="0"/>
              <a:t>Only border samples are used in synthesis.</a:t>
            </a:r>
          </a:p>
        </p:txBody>
      </p:sp>
      <p:pic>
        <p:nvPicPr>
          <p:cNvPr id="7" name="Picture 6" descr="A diagram of different colored circles&#10;&#10;Description automatically generated">
            <a:extLst>
              <a:ext uri="{FF2B5EF4-FFF2-40B4-BE49-F238E27FC236}">
                <a16:creationId xmlns:a16="http://schemas.microsoft.com/office/drawing/2014/main" id="{188E43A0-0E38-A178-E831-9C3B97640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442" y="1785339"/>
            <a:ext cx="5201023" cy="2873565"/>
          </a:xfrm>
          <a:prstGeom prst="rect">
            <a:avLst/>
          </a:prstGeom>
        </p:spPr>
      </p:pic>
      <p:sp>
        <p:nvSpPr>
          <p:cNvPr id="14" name="Rectangle 13">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DCB1120-4B3A-C94F-CE90-BB3CA6D7ACAC}"/>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rgbClr val="FFFFFF"/>
                </a:solidFill>
              </a:rPr>
              <a:pPr>
                <a:spcAft>
                  <a:spcPts val="600"/>
                </a:spcAft>
              </a:pPr>
              <a:t>41</a:t>
            </a:fld>
            <a:endParaRPr lang="en-US" sz="1100">
              <a:solidFill>
                <a:srgbClr val="FFFFFF"/>
              </a:solidFill>
            </a:endParaRPr>
          </a:p>
        </p:txBody>
      </p:sp>
      <p:sp>
        <p:nvSpPr>
          <p:cNvPr id="8" name="TextBox 7">
            <a:extLst>
              <a:ext uri="{FF2B5EF4-FFF2-40B4-BE49-F238E27FC236}">
                <a16:creationId xmlns:a16="http://schemas.microsoft.com/office/drawing/2014/main" id="{2CC83C55-371B-4FDD-9475-2568290462F6}"/>
              </a:ext>
            </a:extLst>
          </p:cNvPr>
          <p:cNvSpPr txBox="1"/>
          <p:nvPr/>
        </p:nvSpPr>
        <p:spPr>
          <a:xfrm>
            <a:off x="606551" y="5376673"/>
            <a:ext cx="10978898" cy="1200329"/>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a:t>Considering the outlier-type instances for synthesis would cause the generation of noisy instances.</a:t>
            </a:r>
          </a:p>
          <a:p>
            <a:pPr marL="285750" indent="-285750" algn="just">
              <a:buFont typeface="Wingdings" panose="05000000000000000000" pitchFamily="2" charset="2"/>
              <a:buChar char="Ø"/>
            </a:pPr>
            <a:r>
              <a:rPr lang="en-US" dirty="0"/>
              <a:t>Safe samples are away from the decision boundary. Synthesizing new samples there is less likely to aid in classification.</a:t>
            </a:r>
          </a:p>
          <a:p>
            <a:pPr algn="just"/>
            <a:endParaRPr lang="en-US" dirty="0"/>
          </a:p>
        </p:txBody>
      </p:sp>
      <p:sp>
        <p:nvSpPr>
          <p:cNvPr id="4" name="TextBox 3">
            <a:extLst>
              <a:ext uri="{FF2B5EF4-FFF2-40B4-BE49-F238E27FC236}">
                <a16:creationId xmlns:a16="http://schemas.microsoft.com/office/drawing/2014/main" id="{12E32911-325E-5D2A-1665-CEBEFEBE522B}"/>
              </a:ext>
            </a:extLst>
          </p:cNvPr>
          <p:cNvSpPr txBox="1"/>
          <p:nvPr/>
        </p:nvSpPr>
        <p:spPr>
          <a:xfrm>
            <a:off x="8195384" y="4525087"/>
            <a:ext cx="2112951" cy="276999"/>
          </a:xfrm>
          <a:prstGeom prst="rect">
            <a:avLst/>
          </a:prstGeom>
          <a:noFill/>
        </p:spPr>
        <p:txBody>
          <a:bodyPr wrap="none" rtlCol="0">
            <a:spAutoFit/>
          </a:bodyPr>
          <a:lstStyle/>
          <a:p>
            <a:r>
              <a:rPr lang="en-US" sz="1200" dirty="0"/>
              <a:t>Fig. 19: Instance categorization</a:t>
            </a:r>
          </a:p>
        </p:txBody>
      </p:sp>
    </p:spTree>
    <p:extLst>
      <p:ext uri="{BB962C8B-B14F-4D97-AF65-F5344CB8AC3E}">
        <p14:creationId xmlns:p14="http://schemas.microsoft.com/office/powerpoint/2010/main" val="27290223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21942A-D84A-B15C-0B12-237A331E7A49}"/>
              </a:ext>
            </a:extLst>
          </p:cNvPr>
          <p:cNvSpPr>
            <a:spLocks noGrp="1"/>
          </p:cNvSpPr>
          <p:nvPr>
            <p:ph type="title"/>
          </p:nvPr>
        </p:nvSpPr>
        <p:spPr>
          <a:xfrm>
            <a:off x="521209" y="502022"/>
            <a:ext cx="7333488" cy="790990"/>
          </a:xfrm>
        </p:spPr>
        <p:txBody>
          <a:bodyPr anchor="b">
            <a:normAutofit/>
          </a:bodyPr>
          <a:lstStyle/>
          <a:p>
            <a:r>
              <a:rPr lang="en-US" sz="4000" dirty="0"/>
              <a:t>Methodology – Data cleaning</a:t>
            </a:r>
          </a:p>
        </p:txBody>
      </p:sp>
      <p:sp>
        <p:nvSpPr>
          <p:cNvPr id="3" name="Content Placeholder 2">
            <a:extLst>
              <a:ext uri="{FF2B5EF4-FFF2-40B4-BE49-F238E27FC236}">
                <a16:creationId xmlns:a16="http://schemas.microsoft.com/office/drawing/2014/main" id="{07C45DDC-E388-66D0-F9CB-2415912EB391}"/>
              </a:ext>
            </a:extLst>
          </p:cNvPr>
          <p:cNvSpPr>
            <a:spLocks noGrp="1"/>
          </p:cNvSpPr>
          <p:nvPr>
            <p:ph idx="1"/>
          </p:nvPr>
        </p:nvSpPr>
        <p:spPr>
          <a:xfrm>
            <a:off x="521209" y="1795035"/>
            <a:ext cx="5574791" cy="3663934"/>
          </a:xfrm>
        </p:spPr>
        <p:txBody>
          <a:bodyPr anchor="t">
            <a:normAutofit/>
          </a:bodyPr>
          <a:lstStyle/>
          <a:p>
            <a:pPr algn="just"/>
            <a:r>
              <a:rPr lang="en-US" sz="2000" dirty="0"/>
              <a:t>NCL rule is applied to eliminate majority-class samples that can be considered noisy [4].</a:t>
            </a:r>
          </a:p>
          <a:p>
            <a:pPr algn="just"/>
            <a:r>
              <a:rPr lang="en-US" sz="2000" dirty="0"/>
              <a:t>NCL employs k-nearest neighbors (k=3) for classifying each instances.</a:t>
            </a:r>
          </a:p>
          <a:p>
            <a:pPr algn="just"/>
            <a:endParaRPr lang="en-US" sz="2000" dirty="0"/>
          </a:p>
          <a:p>
            <a:pPr lvl="1" algn="just">
              <a:buFont typeface="Wingdings" panose="05000000000000000000" pitchFamily="2" charset="2"/>
              <a:buChar char="ü"/>
            </a:pPr>
            <a:r>
              <a:rPr lang="en-US" sz="1800" dirty="0"/>
              <a:t>If the original sample belongs to the majority class and is misclassified by its neighbors, it is removed from the data.</a:t>
            </a:r>
          </a:p>
          <a:p>
            <a:pPr lvl="1" algn="just">
              <a:buFont typeface="Wingdings" panose="05000000000000000000" pitchFamily="2" charset="2"/>
              <a:buChar char="ü"/>
            </a:pPr>
            <a:r>
              <a:rPr lang="en-US" sz="1800" dirty="0"/>
              <a:t>if the original sample belongs to the minority class and is misclassified by its neighbors, the majority class neighbors are removed.</a:t>
            </a:r>
          </a:p>
        </p:txBody>
      </p:sp>
      <p:pic>
        <p:nvPicPr>
          <p:cNvPr id="6" name="Content Placeholder 5" descr="A group of dots with different colors&#10;&#10;Description automatically generated with medium confidence">
            <a:extLst>
              <a:ext uri="{FF2B5EF4-FFF2-40B4-BE49-F238E27FC236}">
                <a16:creationId xmlns:a16="http://schemas.microsoft.com/office/drawing/2014/main" id="{D371EBA1-EFD1-2282-B4D3-E560DCA85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442" y="1752833"/>
            <a:ext cx="5201023" cy="2938577"/>
          </a:xfrm>
          <a:prstGeom prst="rect">
            <a:avLst/>
          </a:prstGeom>
        </p:spPr>
      </p:pic>
      <p:sp>
        <p:nvSpPr>
          <p:cNvPr id="13" name="Rectangle 1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EEF1FE0-8F22-6444-89BC-10D0EEAB08AE}"/>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rgbClr val="FFFFFF"/>
                </a:solidFill>
              </a:rPr>
              <a:pPr>
                <a:spcAft>
                  <a:spcPts val="600"/>
                </a:spcAft>
              </a:pPr>
              <a:t>42</a:t>
            </a:fld>
            <a:endParaRPr lang="en-US" sz="1100">
              <a:solidFill>
                <a:srgbClr val="FFFFFF"/>
              </a:solidFill>
            </a:endParaRPr>
          </a:p>
        </p:txBody>
      </p:sp>
      <p:sp>
        <p:nvSpPr>
          <p:cNvPr id="4" name="TextBox 3">
            <a:extLst>
              <a:ext uri="{FF2B5EF4-FFF2-40B4-BE49-F238E27FC236}">
                <a16:creationId xmlns:a16="http://schemas.microsoft.com/office/drawing/2014/main" id="{87CC2F4B-C322-3B9E-9603-E502C39E21D2}"/>
              </a:ext>
            </a:extLst>
          </p:cNvPr>
          <p:cNvSpPr txBox="1"/>
          <p:nvPr/>
        </p:nvSpPr>
        <p:spPr>
          <a:xfrm>
            <a:off x="8229600" y="4691410"/>
            <a:ext cx="2318070" cy="276999"/>
          </a:xfrm>
          <a:prstGeom prst="rect">
            <a:avLst/>
          </a:prstGeom>
          <a:noFill/>
        </p:spPr>
        <p:txBody>
          <a:bodyPr wrap="none" rtlCol="0">
            <a:spAutoFit/>
          </a:bodyPr>
          <a:lstStyle/>
          <a:p>
            <a:r>
              <a:rPr lang="en-US" sz="1200" dirty="0"/>
              <a:t>Fig. 20: Sample removal using NCL</a:t>
            </a:r>
          </a:p>
        </p:txBody>
      </p:sp>
      <p:sp>
        <p:nvSpPr>
          <p:cNvPr id="7" name="TextBox 6">
            <a:extLst>
              <a:ext uri="{FF2B5EF4-FFF2-40B4-BE49-F238E27FC236}">
                <a16:creationId xmlns:a16="http://schemas.microsoft.com/office/drawing/2014/main" id="{8173C3DD-73B4-1BAC-B77A-900C9EF49D7D}"/>
              </a:ext>
            </a:extLst>
          </p:cNvPr>
          <p:cNvSpPr txBox="1"/>
          <p:nvPr/>
        </p:nvSpPr>
        <p:spPr>
          <a:xfrm>
            <a:off x="521209" y="5730159"/>
            <a:ext cx="11192256" cy="461665"/>
          </a:xfrm>
          <a:prstGeom prst="rect">
            <a:avLst/>
          </a:prstGeom>
          <a:noFill/>
        </p:spPr>
        <p:txBody>
          <a:bodyPr wrap="square" rtlCol="0">
            <a:spAutoFit/>
          </a:bodyPr>
          <a:lstStyle/>
          <a:p>
            <a:r>
              <a:rPr lang="en-US" sz="1200" dirty="0"/>
              <a:t>[4] J. </a:t>
            </a:r>
            <a:r>
              <a:rPr lang="en-US" sz="1200" dirty="0" err="1"/>
              <a:t>Laurikkala</a:t>
            </a:r>
            <a:r>
              <a:rPr lang="en-US" sz="1200" dirty="0"/>
              <a:t>, “Improving identification of difficult small classes by balancing class distribution,” in Artificial Intelligence in Medicine: 8th Conference on Artificial Intelligence in Medicine in Europe, AIME 2001 Cascais, Portugal, July 1–4, 2001, Proceedings 8. Springer, 2001, pp. 63–66. </a:t>
            </a:r>
          </a:p>
        </p:txBody>
      </p:sp>
    </p:spTree>
    <p:extLst>
      <p:ext uri="{BB962C8B-B14F-4D97-AF65-F5344CB8AC3E}">
        <p14:creationId xmlns:p14="http://schemas.microsoft.com/office/powerpoint/2010/main" val="2163186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29F78-0689-2E18-B46B-6BB35D1659D4}"/>
              </a:ext>
            </a:extLst>
          </p:cNvPr>
          <p:cNvSpPr>
            <a:spLocks noGrp="1"/>
          </p:cNvSpPr>
          <p:nvPr>
            <p:ph type="title"/>
          </p:nvPr>
        </p:nvSpPr>
        <p:spPr>
          <a:xfrm>
            <a:off x="905256" y="502021"/>
            <a:ext cx="9919437" cy="686699"/>
          </a:xfrm>
        </p:spPr>
        <p:txBody>
          <a:bodyPr anchor="b">
            <a:normAutofit/>
          </a:bodyPr>
          <a:lstStyle/>
          <a:p>
            <a:r>
              <a:rPr lang="en-US" sz="4000" dirty="0"/>
              <a:t>Methodology – Data cleaning</a:t>
            </a:r>
          </a:p>
        </p:txBody>
      </p:sp>
      <p:sp>
        <p:nvSpPr>
          <p:cNvPr id="3" name="Content Placeholder 2">
            <a:extLst>
              <a:ext uri="{FF2B5EF4-FFF2-40B4-BE49-F238E27FC236}">
                <a16:creationId xmlns:a16="http://schemas.microsoft.com/office/drawing/2014/main" id="{FE1FBB62-E2ED-FA97-3AD0-546E61024DB7}"/>
              </a:ext>
            </a:extLst>
          </p:cNvPr>
          <p:cNvSpPr>
            <a:spLocks noGrp="1"/>
          </p:cNvSpPr>
          <p:nvPr>
            <p:ph idx="1"/>
          </p:nvPr>
        </p:nvSpPr>
        <p:spPr>
          <a:xfrm>
            <a:off x="905256" y="2418409"/>
            <a:ext cx="10561320" cy="3454358"/>
          </a:xfrm>
        </p:spPr>
        <p:txBody>
          <a:bodyPr anchor="t">
            <a:normAutofit/>
          </a:bodyPr>
          <a:lstStyle/>
          <a:p>
            <a:pPr marL="0" indent="0">
              <a:buNone/>
            </a:pPr>
            <a:r>
              <a:rPr lang="en-US" sz="2000" dirty="0"/>
              <a:t>This stage accomplishes three goals. </a:t>
            </a:r>
          </a:p>
          <a:p>
            <a:pPr marL="1028700" lvl="1" indent="-571500">
              <a:lnSpc>
                <a:spcPct val="150000"/>
              </a:lnSpc>
              <a:buFont typeface="+mj-lt"/>
              <a:buAutoNum type="romanUcPeriod"/>
            </a:pPr>
            <a:r>
              <a:rPr lang="en-US" sz="2000" dirty="0"/>
              <a:t>It clears the decision boundary of noisy samples. </a:t>
            </a:r>
          </a:p>
          <a:p>
            <a:pPr marL="1028700" lvl="1" indent="-571500">
              <a:buFont typeface="+mj-lt"/>
              <a:buAutoNum type="romanUcPeriod"/>
            </a:pPr>
            <a:r>
              <a:rPr lang="en-US" sz="2000" dirty="0"/>
              <a:t>It reduces class overlap, which improves learning. </a:t>
            </a:r>
          </a:p>
          <a:p>
            <a:pPr marL="1028700" lvl="1" indent="-571500">
              <a:lnSpc>
                <a:spcPct val="150000"/>
              </a:lnSpc>
              <a:buFont typeface="+mj-lt"/>
              <a:buAutoNum type="romanUcPeriod"/>
            </a:pPr>
            <a:r>
              <a:rPr lang="en-US" sz="2000" dirty="0"/>
              <a:t>It lowers the imbalance ratio, though the reduction is relatively small (around 20%)</a:t>
            </a:r>
          </a:p>
          <a:p>
            <a:pPr marL="1028700" lvl="1" indent="-571500">
              <a:buFont typeface="+mj-lt"/>
              <a:buAutoNum type="romanUcPeriod"/>
            </a:pPr>
            <a:endParaRPr lang="en-US" sz="2000" dirty="0"/>
          </a:p>
          <a:p>
            <a:pPr marL="1028700" lvl="1" indent="-571500">
              <a:buFont typeface="+mj-lt"/>
              <a:buAutoNum type="romanUcPeriod"/>
            </a:pPr>
            <a:endParaRPr lang="en-US" sz="2000" dirty="0"/>
          </a:p>
          <a:p>
            <a:pPr>
              <a:buFont typeface="Wingdings" panose="05000000000000000000" pitchFamily="2" charset="2"/>
              <a:buChar char="q"/>
            </a:pPr>
            <a:r>
              <a:rPr lang="en-US" sz="2000" dirty="0"/>
              <a:t> Data remains skewed even after sampling. The NCL algorithm alone cannot completely avoid bias.</a:t>
            </a:r>
          </a:p>
        </p:txBody>
      </p:sp>
      <p:sp>
        <p:nvSpPr>
          <p:cNvPr id="21" name="Rectangle 2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08204F2-4725-A282-7FEF-28348078742B}"/>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rgbClr val="FFFFFF"/>
                </a:solidFill>
              </a:rPr>
              <a:pPr>
                <a:spcAft>
                  <a:spcPts val="600"/>
                </a:spcAft>
              </a:pPr>
              <a:t>43</a:t>
            </a:fld>
            <a:endParaRPr lang="en-US" sz="1100">
              <a:solidFill>
                <a:srgbClr val="FFFFFF"/>
              </a:solidFill>
            </a:endParaRPr>
          </a:p>
        </p:txBody>
      </p:sp>
    </p:spTree>
    <p:extLst>
      <p:ext uri="{BB962C8B-B14F-4D97-AF65-F5344CB8AC3E}">
        <p14:creationId xmlns:p14="http://schemas.microsoft.com/office/powerpoint/2010/main" val="3833597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29F78-0689-2E18-B46B-6BB35D1659D4}"/>
              </a:ext>
            </a:extLst>
          </p:cNvPr>
          <p:cNvSpPr>
            <a:spLocks noGrp="1"/>
          </p:cNvSpPr>
          <p:nvPr>
            <p:ph type="title"/>
          </p:nvPr>
        </p:nvSpPr>
        <p:spPr>
          <a:xfrm>
            <a:off x="566928" y="502021"/>
            <a:ext cx="6967727" cy="677555"/>
          </a:xfrm>
        </p:spPr>
        <p:txBody>
          <a:bodyPr anchor="b">
            <a:normAutofit/>
          </a:bodyPr>
          <a:lstStyle/>
          <a:p>
            <a:r>
              <a:rPr lang="en-US" sz="4000" dirty="0"/>
              <a:t>Methodology – Undersampling</a:t>
            </a:r>
          </a:p>
        </p:txBody>
      </p:sp>
      <p:sp>
        <p:nvSpPr>
          <p:cNvPr id="3" name="Content Placeholder 2">
            <a:extLst>
              <a:ext uri="{FF2B5EF4-FFF2-40B4-BE49-F238E27FC236}">
                <a16:creationId xmlns:a16="http://schemas.microsoft.com/office/drawing/2014/main" id="{FE1FBB62-E2ED-FA97-3AD0-546E61024DB7}"/>
              </a:ext>
            </a:extLst>
          </p:cNvPr>
          <p:cNvSpPr>
            <a:spLocks noGrp="1"/>
          </p:cNvSpPr>
          <p:nvPr>
            <p:ph idx="1"/>
          </p:nvPr>
        </p:nvSpPr>
        <p:spPr>
          <a:xfrm>
            <a:off x="566929" y="1810512"/>
            <a:ext cx="5529072" cy="4130465"/>
          </a:xfrm>
        </p:spPr>
        <p:txBody>
          <a:bodyPr anchor="t">
            <a:normAutofit/>
          </a:bodyPr>
          <a:lstStyle/>
          <a:p>
            <a:pPr algn="just"/>
            <a:r>
              <a:rPr lang="en-US" sz="1600" dirty="0"/>
              <a:t>If the data remains biased, satisfactory performance cannot be achieved.</a:t>
            </a:r>
          </a:p>
          <a:p>
            <a:pPr algn="just"/>
            <a:r>
              <a:rPr lang="en-US" sz="1600" dirty="0"/>
              <a:t>Some majority class samples from the data are removed (randomly selected) to further reduce the IR.</a:t>
            </a:r>
          </a:p>
          <a:p>
            <a:pPr algn="just"/>
            <a:r>
              <a:rPr lang="en-US" sz="1600" dirty="0"/>
              <a:t>Removing too many samples can lead to a loss of information, which can negatively affect performance.</a:t>
            </a:r>
          </a:p>
          <a:p>
            <a:pPr algn="just"/>
            <a:r>
              <a:rPr lang="en-US" sz="1600" dirty="0"/>
              <a:t>Only a limited number of instances (around 20%) are removed in this stage controlled by a hyperparameter (β).</a:t>
            </a:r>
          </a:p>
          <a:p>
            <a:pPr algn="just"/>
            <a:endParaRPr lang="en-US" sz="1600" dirty="0"/>
          </a:p>
          <a:p>
            <a:pPr algn="just"/>
            <a:endParaRPr lang="en-US" sz="1600" dirty="0"/>
          </a:p>
          <a:p>
            <a:pPr algn="just">
              <a:buFont typeface="Wingdings" panose="05000000000000000000" pitchFamily="2" charset="2"/>
              <a:buChar char="ü"/>
            </a:pPr>
            <a:r>
              <a:rPr lang="en-US" sz="1600" dirty="0"/>
              <a:t> These three stages collectively form the proposed sampling framework. </a:t>
            </a:r>
          </a:p>
          <a:p>
            <a:pPr algn="just">
              <a:buFont typeface="Wingdings" panose="05000000000000000000" pitchFamily="2" charset="2"/>
              <a:buChar char="ü"/>
            </a:pPr>
            <a:r>
              <a:rPr lang="en-US" sz="1600" dirty="0"/>
              <a:t> </a:t>
            </a:r>
            <a:r>
              <a:rPr lang="el-GR" sz="1600" dirty="0"/>
              <a:t>α</a:t>
            </a:r>
            <a:r>
              <a:rPr lang="en-US" sz="1600" dirty="0"/>
              <a:t> and β values can be optimized using grid-search (default, </a:t>
            </a:r>
            <a:r>
              <a:rPr lang="el-GR" sz="1600" dirty="0"/>
              <a:t>α</a:t>
            </a:r>
            <a:r>
              <a:rPr lang="en-US" sz="1600" dirty="0"/>
              <a:t>=0.5, β =0.2).</a:t>
            </a:r>
          </a:p>
        </p:txBody>
      </p:sp>
      <p:pic>
        <p:nvPicPr>
          <p:cNvPr id="4" name="Content Placeholder 6" descr="A couple of red and blue dots&#10;&#10;Description automatically generated">
            <a:extLst>
              <a:ext uri="{FF2B5EF4-FFF2-40B4-BE49-F238E27FC236}">
                <a16:creationId xmlns:a16="http://schemas.microsoft.com/office/drawing/2014/main" id="{F9C0D76D-9F48-CE36-ABE7-00A83C2CE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3297" y="2144990"/>
            <a:ext cx="5201023" cy="2067406"/>
          </a:xfrm>
          <a:prstGeom prst="rect">
            <a:avLst/>
          </a:prstGeom>
        </p:spPr>
      </p:pic>
      <p:sp>
        <p:nvSpPr>
          <p:cNvPr id="29" name="Rectangle 28">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08204F2-4725-A282-7FEF-28348078742B}"/>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rgbClr val="FFFFFF"/>
                </a:solidFill>
              </a:rPr>
              <a:pPr>
                <a:spcAft>
                  <a:spcPts val="600"/>
                </a:spcAft>
              </a:pPr>
              <a:t>44</a:t>
            </a:fld>
            <a:endParaRPr lang="en-US" sz="1100">
              <a:solidFill>
                <a:srgbClr val="FFFFFF"/>
              </a:solidFill>
            </a:endParaRPr>
          </a:p>
        </p:txBody>
      </p:sp>
      <p:sp>
        <p:nvSpPr>
          <p:cNvPr id="6" name="TextBox 5">
            <a:extLst>
              <a:ext uri="{FF2B5EF4-FFF2-40B4-BE49-F238E27FC236}">
                <a16:creationId xmlns:a16="http://schemas.microsoft.com/office/drawing/2014/main" id="{C0D68411-8683-5486-A4EF-77A8BF93D0E7}"/>
              </a:ext>
            </a:extLst>
          </p:cNvPr>
          <p:cNvSpPr txBox="1"/>
          <p:nvPr/>
        </p:nvSpPr>
        <p:spPr>
          <a:xfrm>
            <a:off x="7984965" y="4533718"/>
            <a:ext cx="2326086" cy="276999"/>
          </a:xfrm>
          <a:prstGeom prst="rect">
            <a:avLst/>
          </a:prstGeom>
          <a:noFill/>
        </p:spPr>
        <p:txBody>
          <a:bodyPr wrap="none" rtlCol="0">
            <a:spAutoFit/>
          </a:bodyPr>
          <a:lstStyle/>
          <a:p>
            <a:r>
              <a:rPr lang="en-US" sz="1200" dirty="0"/>
              <a:t>Fig. 21: Sample removal using RUS</a:t>
            </a:r>
          </a:p>
        </p:txBody>
      </p:sp>
    </p:spTree>
    <p:extLst>
      <p:ext uri="{BB962C8B-B14F-4D97-AF65-F5344CB8AC3E}">
        <p14:creationId xmlns:p14="http://schemas.microsoft.com/office/powerpoint/2010/main" val="1690657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590E50B-A90F-BE43-FFC7-D5B8FE14099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Performance Measures</a:t>
            </a:r>
          </a:p>
        </p:txBody>
      </p:sp>
      <p:pic>
        <p:nvPicPr>
          <p:cNvPr id="7" name="Content Placeholder 6" descr="A table of numbers and a few words&#10;&#10;Description automatically generated with medium confidence">
            <a:extLst>
              <a:ext uri="{FF2B5EF4-FFF2-40B4-BE49-F238E27FC236}">
                <a16:creationId xmlns:a16="http://schemas.microsoft.com/office/drawing/2014/main" id="{086980AD-574B-3E8D-6FCA-03043B4515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2428" y="1053535"/>
            <a:ext cx="7225748" cy="4750929"/>
          </a:xfrm>
          <a:prstGeom prst="rect">
            <a:avLst/>
          </a:prstGeom>
        </p:spPr>
      </p:pic>
      <p:sp>
        <p:nvSpPr>
          <p:cNvPr id="5" name="Slide Number Placeholder 4">
            <a:extLst>
              <a:ext uri="{FF2B5EF4-FFF2-40B4-BE49-F238E27FC236}">
                <a16:creationId xmlns:a16="http://schemas.microsoft.com/office/drawing/2014/main" id="{9F83B2C3-1E40-9AA1-91FD-AF9BF5D8C6FB}"/>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defTabSz="914400">
              <a:spcAft>
                <a:spcPts val="600"/>
              </a:spcAft>
            </a:pPr>
            <a:fld id="{F34593AA-D070-4490-B510-EC7BD1F5F497}" type="slidenum">
              <a:rPr lang="en-US" sz="1100">
                <a:solidFill>
                  <a:schemeClr val="tx1">
                    <a:lumMod val="50000"/>
                    <a:lumOff val="50000"/>
                  </a:schemeClr>
                </a:solidFill>
              </a:rPr>
              <a:pPr defTabSz="914400">
                <a:spcAft>
                  <a:spcPts val="600"/>
                </a:spcAft>
              </a:pPr>
              <a:t>45</a:t>
            </a:fld>
            <a:endParaRPr lang="en-US" sz="1100">
              <a:solidFill>
                <a:schemeClr val="tx1">
                  <a:lumMod val="50000"/>
                  <a:lumOff val="50000"/>
                </a:schemeClr>
              </a:solidFill>
            </a:endParaRPr>
          </a:p>
        </p:txBody>
      </p:sp>
      <p:sp>
        <p:nvSpPr>
          <p:cNvPr id="9" name="TextBox 8">
            <a:extLst>
              <a:ext uri="{FF2B5EF4-FFF2-40B4-BE49-F238E27FC236}">
                <a16:creationId xmlns:a16="http://schemas.microsoft.com/office/drawing/2014/main" id="{AEF5DE57-A141-2E01-415C-29A6462C4874}"/>
              </a:ext>
            </a:extLst>
          </p:cNvPr>
          <p:cNvSpPr txBox="1"/>
          <p:nvPr/>
        </p:nvSpPr>
        <p:spPr>
          <a:xfrm>
            <a:off x="6608454" y="576072"/>
            <a:ext cx="3118931" cy="369332"/>
          </a:xfrm>
          <a:prstGeom prst="rect">
            <a:avLst/>
          </a:prstGeom>
          <a:noFill/>
        </p:spPr>
        <p:txBody>
          <a:bodyPr wrap="none" rtlCol="0">
            <a:spAutoFit/>
          </a:bodyPr>
          <a:lstStyle/>
          <a:p>
            <a:pPr algn="ctr"/>
            <a:r>
              <a:rPr lang="en-US" dirty="0"/>
              <a:t>Results using the SVM classifier</a:t>
            </a:r>
          </a:p>
        </p:txBody>
      </p:sp>
    </p:spTree>
    <p:extLst>
      <p:ext uri="{BB962C8B-B14F-4D97-AF65-F5344CB8AC3E}">
        <p14:creationId xmlns:p14="http://schemas.microsoft.com/office/powerpoint/2010/main" val="3210189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590E50B-A90F-BE43-FFC7-D5B8FE14099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Performance Measures</a:t>
            </a:r>
          </a:p>
        </p:txBody>
      </p:sp>
      <p:sp>
        <p:nvSpPr>
          <p:cNvPr id="5" name="Slide Number Placeholder 4">
            <a:extLst>
              <a:ext uri="{FF2B5EF4-FFF2-40B4-BE49-F238E27FC236}">
                <a16:creationId xmlns:a16="http://schemas.microsoft.com/office/drawing/2014/main" id="{9F83B2C3-1E40-9AA1-91FD-AF9BF5D8C6FB}"/>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defTabSz="914400">
              <a:spcAft>
                <a:spcPts val="600"/>
              </a:spcAft>
            </a:pPr>
            <a:fld id="{F34593AA-D070-4490-B510-EC7BD1F5F497}" type="slidenum">
              <a:rPr lang="en-US" sz="1100">
                <a:solidFill>
                  <a:schemeClr val="tx1">
                    <a:lumMod val="50000"/>
                    <a:lumOff val="50000"/>
                  </a:schemeClr>
                </a:solidFill>
              </a:rPr>
              <a:pPr defTabSz="914400">
                <a:spcAft>
                  <a:spcPts val="600"/>
                </a:spcAft>
              </a:pPr>
              <a:t>46</a:t>
            </a:fld>
            <a:endParaRPr lang="en-US" sz="1100">
              <a:solidFill>
                <a:schemeClr val="tx1">
                  <a:lumMod val="50000"/>
                  <a:lumOff val="50000"/>
                </a:schemeClr>
              </a:solidFill>
            </a:endParaRPr>
          </a:p>
        </p:txBody>
      </p:sp>
      <p:sp>
        <p:nvSpPr>
          <p:cNvPr id="9" name="TextBox 8">
            <a:extLst>
              <a:ext uri="{FF2B5EF4-FFF2-40B4-BE49-F238E27FC236}">
                <a16:creationId xmlns:a16="http://schemas.microsoft.com/office/drawing/2014/main" id="{AEF5DE57-A141-2E01-415C-29A6462C4874}"/>
              </a:ext>
            </a:extLst>
          </p:cNvPr>
          <p:cNvSpPr txBox="1"/>
          <p:nvPr/>
        </p:nvSpPr>
        <p:spPr>
          <a:xfrm>
            <a:off x="6709443" y="576072"/>
            <a:ext cx="2916952" cy="369332"/>
          </a:xfrm>
          <a:prstGeom prst="rect">
            <a:avLst/>
          </a:prstGeom>
          <a:noFill/>
        </p:spPr>
        <p:txBody>
          <a:bodyPr wrap="none" rtlCol="0">
            <a:spAutoFit/>
          </a:bodyPr>
          <a:lstStyle/>
          <a:p>
            <a:pPr algn="ctr"/>
            <a:r>
              <a:rPr lang="en-US" dirty="0"/>
              <a:t>Results using the RF classifier</a:t>
            </a:r>
          </a:p>
        </p:txBody>
      </p:sp>
      <p:pic>
        <p:nvPicPr>
          <p:cNvPr id="8" name="Content Placeholder 7" descr="A table of numbers and letters&#10;&#10;Description automatically generated">
            <a:extLst>
              <a:ext uri="{FF2B5EF4-FFF2-40B4-BE49-F238E27FC236}">
                <a16:creationId xmlns:a16="http://schemas.microsoft.com/office/drawing/2014/main" id="{DBD02F52-05D2-810C-F5D2-062EE8C163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6677" y="1088136"/>
            <a:ext cx="7388119" cy="5084064"/>
          </a:xfrm>
        </p:spPr>
      </p:pic>
    </p:spTree>
    <p:extLst>
      <p:ext uri="{BB962C8B-B14F-4D97-AF65-F5344CB8AC3E}">
        <p14:creationId xmlns:p14="http://schemas.microsoft.com/office/powerpoint/2010/main" val="91744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8EB60A-39E6-24CF-C672-BD21004CF888}"/>
              </a:ext>
            </a:extLst>
          </p:cNvPr>
          <p:cNvSpPr>
            <a:spLocks noGrp="1"/>
          </p:cNvSpPr>
          <p:nvPr>
            <p:ph type="title"/>
          </p:nvPr>
        </p:nvSpPr>
        <p:spPr>
          <a:xfrm>
            <a:off x="557785" y="502020"/>
            <a:ext cx="6272782" cy="1336946"/>
          </a:xfrm>
        </p:spPr>
        <p:txBody>
          <a:bodyPr anchor="b">
            <a:normAutofit/>
          </a:bodyPr>
          <a:lstStyle/>
          <a:p>
            <a:r>
              <a:rPr lang="en-US" sz="4000" dirty="0" err="1"/>
              <a:t>iBRF</a:t>
            </a:r>
            <a:r>
              <a:rPr lang="en-US" sz="4000" dirty="0"/>
              <a:t>: Improved Balanced Random Forest Classifier</a:t>
            </a:r>
          </a:p>
        </p:txBody>
      </p:sp>
      <p:sp>
        <p:nvSpPr>
          <p:cNvPr id="3" name="Content Placeholder 2">
            <a:extLst>
              <a:ext uri="{FF2B5EF4-FFF2-40B4-BE49-F238E27FC236}">
                <a16:creationId xmlns:a16="http://schemas.microsoft.com/office/drawing/2014/main" id="{DB51EAC8-8714-168D-476A-52F87C7089E5}"/>
              </a:ext>
            </a:extLst>
          </p:cNvPr>
          <p:cNvSpPr>
            <a:spLocks noGrp="1"/>
          </p:cNvSpPr>
          <p:nvPr>
            <p:ph idx="1"/>
          </p:nvPr>
        </p:nvSpPr>
        <p:spPr>
          <a:xfrm>
            <a:off x="557785" y="2405894"/>
            <a:ext cx="5824728" cy="3885178"/>
          </a:xfrm>
        </p:spPr>
        <p:txBody>
          <a:bodyPr anchor="t">
            <a:normAutofit fontScale="85000" lnSpcReduction="10000"/>
          </a:bodyPr>
          <a:lstStyle/>
          <a:p>
            <a:pPr algn="just">
              <a:lnSpc>
                <a:spcPct val="150000"/>
              </a:lnSpc>
              <a:buFont typeface="Wingdings" panose="05000000000000000000" pitchFamily="2" charset="2"/>
              <a:buChar char="§"/>
            </a:pPr>
            <a:r>
              <a:rPr lang="en-US" sz="1800" dirty="0"/>
              <a:t>The proposed </a:t>
            </a:r>
            <a:r>
              <a:rPr lang="en-US" sz="1800" dirty="0" err="1"/>
              <a:t>UniSyn</a:t>
            </a:r>
            <a:r>
              <a:rPr lang="en-US" sz="1800" dirty="0"/>
              <a:t> technique is integrated into a modified bagging framework.</a:t>
            </a:r>
          </a:p>
          <a:p>
            <a:pPr algn="just">
              <a:lnSpc>
                <a:spcPct val="150000"/>
              </a:lnSpc>
              <a:buFont typeface="Wingdings" panose="05000000000000000000" pitchFamily="2" charset="2"/>
              <a:buChar char="§"/>
            </a:pPr>
            <a:r>
              <a:rPr lang="en-US" sz="1800" dirty="0"/>
              <a:t>In bagging, bootstrap samples are generated from the original data through random sampling with replacement, producing multiple bootstrap samples that are potentially different from the original dataset.</a:t>
            </a:r>
          </a:p>
          <a:p>
            <a:pPr algn="just">
              <a:lnSpc>
                <a:spcPct val="150000"/>
              </a:lnSpc>
              <a:buFont typeface="Wingdings" panose="05000000000000000000" pitchFamily="2" charset="2"/>
              <a:buChar char="§"/>
            </a:pPr>
            <a:r>
              <a:rPr lang="en-US" sz="1800" dirty="0"/>
              <a:t>Weak learners are then trained on a different subset of the original data, resulting in better generalization.</a:t>
            </a:r>
          </a:p>
          <a:p>
            <a:pPr algn="just">
              <a:lnSpc>
                <a:spcPct val="150000"/>
              </a:lnSpc>
              <a:buFont typeface="Wingdings" panose="05000000000000000000" pitchFamily="2" charset="2"/>
              <a:buChar char="§"/>
            </a:pPr>
            <a:r>
              <a:rPr lang="en-US" sz="1800" dirty="0"/>
              <a:t>RF is an extension of bagging that involves an additional layer of randomness through random feature selection at each node.</a:t>
            </a:r>
          </a:p>
          <a:p>
            <a:pPr algn="just">
              <a:lnSpc>
                <a:spcPct val="150000"/>
              </a:lnSpc>
            </a:pPr>
            <a:endParaRPr lang="en-US" sz="1600" dirty="0"/>
          </a:p>
          <a:p>
            <a:pPr algn="just">
              <a:lnSpc>
                <a:spcPct val="150000"/>
              </a:lnSpc>
            </a:pPr>
            <a:endParaRPr lang="en-US" sz="1600" dirty="0"/>
          </a:p>
        </p:txBody>
      </p:sp>
      <p:sp>
        <p:nvSpPr>
          <p:cNvPr id="20" name="Rectangle 19">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diagram of a cluster of dots&#10;&#10;Description automatically generated">
            <a:extLst>
              <a:ext uri="{FF2B5EF4-FFF2-40B4-BE49-F238E27FC236}">
                <a16:creationId xmlns:a16="http://schemas.microsoft.com/office/drawing/2014/main" id="{5D3EE40B-88CB-B0AF-93E0-C95CAF0F0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967" y="2266772"/>
            <a:ext cx="4170530" cy="2356349"/>
          </a:xfrm>
          <a:prstGeom prst="rect">
            <a:avLst/>
          </a:prstGeom>
        </p:spPr>
      </p:pic>
      <p:sp>
        <p:nvSpPr>
          <p:cNvPr id="5" name="Slide Number Placeholder 4">
            <a:extLst>
              <a:ext uri="{FF2B5EF4-FFF2-40B4-BE49-F238E27FC236}">
                <a16:creationId xmlns:a16="http://schemas.microsoft.com/office/drawing/2014/main" id="{34C85AC6-537E-2857-0699-A915B55878AA}"/>
              </a:ext>
            </a:extLst>
          </p:cNvPr>
          <p:cNvSpPr>
            <a:spLocks noGrp="1"/>
          </p:cNvSpPr>
          <p:nvPr>
            <p:ph type="sldNum" sz="quarter" idx="12"/>
          </p:nvPr>
        </p:nvSpPr>
        <p:spPr>
          <a:xfrm>
            <a:off x="11704320" y="6459378"/>
            <a:ext cx="448056" cy="365125"/>
          </a:xfrm>
        </p:spPr>
        <p:txBody>
          <a:bodyPr>
            <a:normAutofit/>
          </a:bodyPr>
          <a:lstStyle/>
          <a:p>
            <a:pPr>
              <a:spcAft>
                <a:spcPts val="600"/>
              </a:spcAft>
            </a:pPr>
            <a:fld id="{F34593AA-D070-4490-B510-EC7BD1F5F497}" type="slidenum">
              <a:rPr lang="en-US" sz="1100">
                <a:solidFill>
                  <a:srgbClr val="FFFFFF"/>
                </a:solidFill>
              </a:rPr>
              <a:pPr>
                <a:spcAft>
                  <a:spcPts val="600"/>
                </a:spcAft>
              </a:pPr>
              <a:t>47</a:t>
            </a:fld>
            <a:endParaRPr lang="en-US" sz="1100">
              <a:solidFill>
                <a:srgbClr val="FFFFFF"/>
              </a:solidFill>
            </a:endParaRPr>
          </a:p>
        </p:txBody>
      </p:sp>
    </p:spTree>
    <p:extLst>
      <p:ext uri="{BB962C8B-B14F-4D97-AF65-F5344CB8AC3E}">
        <p14:creationId xmlns:p14="http://schemas.microsoft.com/office/powerpoint/2010/main" val="3575345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C162B-0702-FF02-C588-9F7F1E6D3117}"/>
              </a:ext>
            </a:extLst>
          </p:cNvPr>
          <p:cNvSpPr>
            <a:spLocks noGrp="1"/>
          </p:cNvSpPr>
          <p:nvPr>
            <p:ph type="title"/>
          </p:nvPr>
        </p:nvSpPr>
        <p:spPr>
          <a:xfrm>
            <a:off x="586478" y="1250994"/>
            <a:ext cx="3115265" cy="2829121"/>
          </a:xfrm>
        </p:spPr>
        <p:txBody>
          <a:bodyPr anchor="b">
            <a:normAutofit/>
          </a:bodyPr>
          <a:lstStyle/>
          <a:p>
            <a:pPr algn="r"/>
            <a:r>
              <a:rPr lang="en-US" sz="3400" dirty="0">
                <a:solidFill>
                  <a:srgbClr val="FFFFFF"/>
                </a:solidFill>
              </a:rPr>
              <a:t>Modified Bagging Framework </a:t>
            </a:r>
            <a:br>
              <a:rPr lang="en-US" sz="3400" dirty="0">
                <a:solidFill>
                  <a:srgbClr val="FFFFFF"/>
                </a:solidFill>
              </a:rPr>
            </a:br>
            <a:r>
              <a:rPr lang="en-US" sz="3400" dirty="0">
                <a:solidFill>
                  <a:srgbClr val="FFFFFF"/>
                </a:solidFill>
              </a:rPr>
              <a:t>for </a:t>
            </a:r>
            <a:br>
              <a:rPr lang="en-US" sz="3400" dirty="0">
                <a:solidFill>
                  <a:srgbClr val="FFFFFF"/>
                </a:solidFill>
              </a:rPr>
            </a:br>
            <a:r>
              <a:rPr lang="en-US" sz="3400" dirty="0">
                <a:solidFill>
                  <a:srgbClr val="FFFFFF"/>
                </a:solidFill>
              </a:rPr>
              <a:t>Imbalanced Data</a:t>
            </a:r>
          </a:p>
        </p:txBody>
      </p:sp>
      <p:sp>
        <p:nvSpPr>
          <p:cNvPr id="5" name="Slide Number Placeholder 4">
            <a:extLst>
              <a:ext uri="{FF2B5EF4-FFF2-40B4-BE49-F238E27FC236}">
                <a16:creationId xmlns:a16="http://schemas.microsoft.com/office/drawing/2014/main" id="{70692F99-C64C-4BBC-370B-92BAA17928E8}"/>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48</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506BAEEF-0434-BAD1-EB19-2BEF45670F80}"/>
              </a:ext>
            </a:extLst>
          </p:cNvPr>
          <p:cNvGraphicFramePr>
            <a:graphicFrameLocks noGrp="1"/>
          </p:cNvGraphicFramePr>
          <p:nvPr>
            <p:ph idx="1"/>
            <p:extLst>
              <p:ext uri="{D42A27DB-BD31-4B8C-83A1-F6EECF244321}">
                <p14:modId xmlns:p14="http://schemas.microsoft.com/office/powerpoint/2010/main" val="328477066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1259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3D527-0E88-B6C7-FAA3-B1405A70FFE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Balanced Random Forest Classifier </a:t>
            </a:r>
            <a:br>
              <a:rPr lang="en-US" sz="4000">
                <a:solidFill>
                  <a:srgbClr val="FFFFFF"/>
                </a:solidFill>
              </a:rPr>
            </a:br>
            <a:r>
              <a:rPr lang="en-US" sz="4000">
                <a:solidFill>
                  <a:srgbClr val="FFFFFF"/>
                </a:solidFill>
              </a:rPr>
              <a:t>(BRF)</a:t>
            </a:r>
            <a:endParaRPr lang="en-US" sz="4000" dirty="0">
              <a:solidFill>
                <a:srgbClr val="FFFFFF"/>
              </a:solidFill>
            </a:endParaRPr>
          </a:p>
        </p:txBody>
      </p:sp>
      <p:sp>
        <p:nvSpPr>
          <p:cNvPr id="3" name="Content Placeholder 2">
            <a:extLst>
              <a:ext uri="{FF2B5EF4-FFF2-40B4-BE49-F238E27FC236}">
                <a16:creationId xmlns:a16="http://schemas.microsoft.com/office/drawing/2014/main" id="{5AAEC76C-3186-C43D-3486-5FC74F4C884D}"/>
              </a:ext>
            </a:extLst>
          </p:cNvPr>
          <p:cNvSpPr>
            <a:spLocks noGrp="1"/>
          </p:cNvSpPr>
          <p:nvPr>
            <p:ph idx="1"/>
          </p:nvPr>
        </p:nvSpPr>
        <p:spPr>
          <a:xfrm>
            <a:off x="4504549" y="649480"/>
            <a:ext cx="6861058" cy="5546047"/>
          </a:xfrm>
        </p:spPr>
        <p:txBody>
          <a:bodyPr anchor="ctr">
            <a:normAutofit/>
          </a:bodyPr>
          <a:lstStyle/>
          <a:p>
            <a:pPr algn="just"/>
            <a:r>
              <a:rPr lang="en-US" sz="1700" dirty="0"/>
              <a:t>Originally proposed by Chen et al.[5]</a:t>
            </a:r>
          </a:p>
          <a:p>
            <a:pPr algn="just"/>
            <a:r>
              <a:rPr lang="en-US" sz="1700" dirty="0"/>
              <a:t>In the case of imbalanced data, each bootstrap subset remain skewed.</a:t>
            </a:r>
          </a:p>
          <a:p>
            <a:pPr algn="just"/>
            <a:r>
              <a:rPr lang="en-US" sz="1700" dirty="0"/>
              <a:t>Random Undersampling (RUS) is used to balance each bootstrap subset.  </a:t>
            </a:r>
          </a:p>
          <a:p>
            <a:pPr algn="just"/>
            <a:endParaRPr lang="en-US" sz="1700" dirty="0"/>
          </a:p>
          <a:p>
            <a:pPr algn="just"/>
            <a:r>
              <a:rPr lang="en-US" sz="1700" dirty="0">
                <a:solidFill>
                  <a:srgbClr val="C00000"/>
                </a:solidFill>
              </a:rPr>
              <a:t>Issue: </a:t>
            </a:r>
          </a:p>
          <a:p>
            <a:pPr lvl="1" algn="just">
              <a:lnSpc>
                <a:spcPct val="150000"/>
              </a:lnSpc>
              <a:buFont typeface="Wingdings" panose="05000000000000000000" pitchFamily="2" charset="2"/>
              <a:buChar char="Ø"/>
            </a:pPr>
            <a:r>
              <a:rPr lang="en-US" sz="1700" dirty="0"/>
              <a:t>RUS removes too many samples to balance the data.</a:t>
            </a:r>
          </a:p>
          <a:p>
            <a:pPr lvl="1" algn="just">
              <a:buFont typeface="Wingdings" panose="05000000000000000000" pitchFamily="2" charset="2"/>
              <a:buChar char="Ø"/>
            </a:pPr>
            <a:r>
              <a:rPr lang="en-US" sz="1700" dirty="0"/>
              <a:t>Loss of information and poor performance.</a:t>
            </a:r>
          </a:p>
          <a:p>
            <a:pPr lvl="1" algn="just">
              <a:buFont typeface="Wingdings" panose="05000000000000000000" pitchFamily="2" charset="2"/>
              <a:buChar char="Ø"/>
            </a:pPr>
            <a:endParaRPr lang="en-US" sz="1700" dirty="0"/>
          </a:p>
          <a:p>
            <a:pPr lvl="1" algn="just">
              <a:buFont typeface="Wingdings" panose="05000000000000000000" pitchFamily="2" charset="2"/>
              <a:buChar char="Ø"/>
            </a:pPr>
            <a:endParaRPr lang="en-US" sz="1700" dirty="0"/>
          </a:p>
          <a:p>
            <a:pPr algn="just">
              <a:buFont typeface="Wingdings" panose="05000000000000000000" pitchFamily="2" charset="2"/>
              <a:buChar char="v"/>
            </a:pPr>
            <a:endParaRPr lang="en-US" sz="1800" dirty="0"/>
          </a:p>
          <a:p>
            <a:pPr algn="just">
              <a:buFont typeface="Wingdings" panose="05000000000000000000" pitchFamily="2" charset="2"/>
              <a:buChar char="v"/>
            </a:pPr>
            <a:r>
              <a:rPr lang="en-US" sz="1400" dirty="0"/>
              <a:t>If #majority = 10000 and #minority = 100, 9900 samples will be removed by the RUS algorithm to attain balance.</a:t>
            </a:r>
          </a:p>
          <a:p>
            <a:pPr marL="457200" lvl="1" indent="0" algn="just">
              <a:buNone/>
            </a:pPr>
            <a:endParaRPr lang="en-US" sz="1700" dirty="0"/>
          </a:p>
          <a:p>
            <a:pPr marL="0" indent="0" algn="just">
              <a:buNone/>
            </a:pPr>
            <a:r>
              <a:rPr lang="en-US" sz="1200" dirty="0"/>
              <a:t>[5] C. Chen, A. </a:t>
            </a:r>
            <a:r>
              <a:rPr lang="en-US" sz="1200" dirty="0" err="1"/>
              <a:t>Liaw</a:t>
            </a:r>
            <a:r>
              <a:rPr lang="en-US" sz="1200" dirty="0"/>
              <a:t>, L. </a:t>
            </a:r>
            <a:r>
              <a:rPr lang="en-US" sz="1200" dirty="0" err="1"/>
              <a:t>Breiman</a:t>
            </a:r>
            <a:r>
              <a:rPr lang="en-US" sz="1200" dirty="0"/>
              <a:t> et al., “Using random forest to learn imbalanced data,” University of California, Berkeley, vol. 110, no. 1-12, p. 24, 2004</a:t>
            </a:r>
          </a:p>
        </p:txBody>
      </p:sp>
      <p:sp>
        <p:nvSpPr>
          <p:cNvPr id="5" name="Slide Number Placeholder 4">
            <a:extLst>
              <a:ext uri="{FF2B5EF4-FFF2-40B4-BE49-F238E27FC236}">
                <a16:creationId xmlns:a16="http://schemas.microsoft.com/office/drawing/2014/main" id="{A5D59053-C05B-9DC3-A43D-CB0E6F75C36E}"/>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49</a:t>
            </a:fld>
            <a:endParaRPr lang="en-US" sz="1100">
              <a:solidFill>
                <a:schemeClr val="tx1">
                  <a:lumMod val="50000"/>
                  <a:lumOff val="50000"/>
                </a:schemeClr>
              </a:solidFill>
            </a:endParaRPr>
          </a:p>
        </p:txBody>
      </p:sp>
    </p:spTree>
    <p:extLst>
      <p:ext uri="{BB962C8B-B14F-4D97-AF65-F5344CB8AC3E}">
        <p14:creationId xmlns:p14="http://schemas.microsoft.com/office/powerpoint/2010/main" val="309827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718B72-5A13-8536-12A8-55241669100C}"/>
              </a:ext>
            </a:extLst>
          </p:cNvPr>
          <p:cNvSpPr>
            <a:spLocks noGrp="1"/>
          </p:cNvSpPr>
          <p:nvPr>
            <p:ph type="title"/>
          </p:nvPr>
        </p:nvSpPr>
        <p:spPr>
          <a:xfrm>
            <a:off x="1371597" y="348865"/>
            <a:ext cx="10044023" cy="877729"/>
          </a:xfrm>
        </p:spPr>
        <p:txBody>
          <a:bodyPr anchor="ctr">
            <a:normAutofit/>
          </a:bodyPr>
          <a:lstStyle/>
          <a:p>
            <a:r>
              <a:rPr lang="en-US" sz="4000" cap="none">
                <a:solidFill>
                  <a:srgbClr val="FFFFFF"/>
                </a:solidFill>
              </a:rPr>
              <a:t>Data </a:t>
            </a:r>
            <a:r>
              <a:rPr lang="en-US" sz="4000">
                <a:solidFill>
                  <a:srgbClr val="FFFFFF"/>
                </a:solidFill>
              </a:rPr>
              <a:t>L</a:t>
            </a:r>
            <a:r>
              <a:rPr lang="en-US" sz="4000" cap="none">
                <a:solidFill>
                  <a:srgbClr val="FFFFFF"/>
                </a:solidFill>
              </a:rPr>
              <a:t>evel </a:t>
            </a:r>
            <a:r>
              <a:rPr lang="en-US" sz="4000">
                <a:solidFill>
                  <a:srgbClr val="FFFFFF"/>
                </a:solidFill>
              </a:rPr>
              <a:t>A</a:t>
            </a:r>
            <a:r>
              <a:rPr lang="en-US" sz="4000" cap="none">
                <a:solidFill>
                  <a:srgbClr val="FFFFFF"/>
                </a:solidFill>
              </a:rPr>
              <a:t>pproach</a:t>
            </a:r>
          </a:p>
        </p:txBody>
      </p:sp>
      <p:sp>
        <p:nvSpPr>
          <p:cNvPr id="3" name="Content Placeholder 2">
            <a:extLst>
              <a:ext uri="{FF2B5EF4-FFF2-40B4-BE49-F238E27FC236}">
                <a16:creationId xmlns:a16="http://schemas.microsoft.com/office/drawing/2014/main" id="{1C3F92EB-2806-8599-FCA4-9BBF2EFEC5BF}"/>
              </a:ext>
            </a:extLst>
          </p:cNvPr>
          <p:cNvSpPr>
            <a:spLocks/>
          </p:cNvSpPr>
          <p:nvPr/>
        </p:nvSpPr>
        <p:spPr>
          <a:xfrm>
            <a:off x="941832" y="2112579"/>
            <a:ext cx="10351007" cy="4396556"/>
          </a:xfrm>
          <a:prstGeom prst="rect">
            <a:avLst/>
          </a:prstGeom>
        </p:spPr>
        <p:txBody>
          <a:bodyPr/>
          <a:lstStyle/>
          <a:p>
            <a:pPr indent="-182880" defTabSz="365760">
              <a:spcAft>
                <a:spcPts val="600"/>
              </a:spcAft>
              <a:buFont typeface="Arial" panose="020B0604020202020204" pitchFamily="34" charset="0"/>
              <a:buChar char="•"/>
            </a:pPr>
            <a:r>
              <a:rPr lang="en-US" b="1" kern="1200" dirty="0">
                <a:solidFill>
                  <a:schemeClr val="tx1"/>
                </a:solidFill>
                <a:latin typeface="+mn-lt"/>
                <a:ea typeface="+mn-ea"/>
                <a:cs typeface="+mn-cs"/>
              </a:rPr>
              <a:t>Oversampling (OS)</a:t>
            </a:r>
            <a:r>
              <a:rPr lang="en-US" kern="1200" dirty="0">
                <a:solidFill>
                  <a:schemeClr val="tx1"/>
                </a:solidFill>
                <a:latin typeface="+mn-lt"/>
                <a:ea typeface="+mn-ea"/>
                <a:cs typeface="+mn-cs"/>
              </a:rPr>
              <a:t>: Generating new minority class instances.</a:t>
            </a:r>
          </a:p>
          <a:p>
            <a:pPr indent="-182880" defTabSz="365760">
              <a:spcAft>
                <a:spcPts val="600"/>
              </a:spcAft>
              <a:buFont typeface="Arial" panose="020B0604020202020204" pitchFamily="34" charset="0"/>
              <a:buChar char="•"/>
            </a:pPr>
            <a:r>
              <a:rPr lang="en-US" b="1" kern="1200" dirty="0">
                <a:solidFill>
                  <a:schemeClr val="tx1"/>
                </a:solidFill>
                <a:latin typeface="+mn-lt"/>
                <a:ea typeface="+mn-ea"/>
                <a:cs typeface="+mn-cs"/>
              </a:rPr>
              <a:t>Undersampling (US)</a:t>
            </a:r>
            <a:r>
              <a:rPr lang="en-US" kern="1200" dirty="0">
                <a:solidFill>
                  <a:schemeClr val="tx1"/>
                </a:solidFill>
                <a:latin typeface="+mn-lt"/>
                <a:ea typeface="+mn-ea"/>
                <a:cs typeface="+mn-cs"/>
              </a:rPr>
              <a:t>: Eliminating instances from the majority class.</a:t>
            </a:r>
          </a:p>
          <a:p>
            <a:pPr indent="-182880" defTabSz="365760">
              <a:spcAft>
                <a:spcPts val="600"/>
              </a:spcAft>
              <a:buFont typeface="Arial" panose="020B0604020202020204" pitchFamily="34" charset="0"/>
              <a:buChar char="•"/>
            </a:pPr>
            <a:r>
              <a:rPr lang="en-US" b="1" kern="1200" dirty="0">
                <a:solidFill>
                  <a:schemeClr val="tx1"/>
                </a:solidFill>
                <a:latin typeface="+mn-lt"/>
                <a:ea typeface="+mn-ea"/>
                <a:cs typeface="+mn-cs"/>
              </a:rPr>
              <a:t>Hybrid Sampling (HS): </a:t>
            </a:r>
            <a:r>
              <a:rPr lang="en-US" kern="1200" dirty="0">
                <a:solidFill>
                  <a:schemeClr val="tx1"/>
                </a:solidFill>
                <a:latin typeface="+mn-lt"/>
                <a:ea typeface="+mn-ea"/>
                <a:cs typeface="+mn-cs"/>
              </a:rPr>
              <a:t>Hybridization between multiple OS and US techniques.</a:t>
            </a:r>
          </a:p>
          <a:p>
            <a:pPr indent="-182880" defTabSz="365760">
              <a:spcAft>
                <a:spcPts val="600"/>
              </a:spcAft>
              <a:buFont typeface="Arial" panose="020B0604020202020204" pitchFamily="34" charset="0"/>
              <a:buChar char="•"/>
            </a:pPr>
            <a:r>
              <a:rPr lang="en-US" b="1" kern="1200" dirty="0">
                <a:solidFill>
                  <a:schemeClr val="tx1"/>
                </a:solidFill>
                <a:latin typeface="+mn-lt"/>
                <a:ea typeface="+mn-ea"/>
                <a:cs typeface="+mn-cs"/>
              </a:rPr>
              <a:t>Ensemble: </a:t>
            </a:r>
            <a:r>
              <a:rPr lang="en-US" kern="1200" dirty="0">
                <a:solidFill>
                  <a:schemeClr val="tx1"/>
                </a:solidFill>
                <a:latin typeface="+mn-lt"/>
                <a:ea typeface="+mn-ea"/>
                <a:cs typeface="+mn-cs"/>
              </a:rPr>
              <a:t>Integrating OS, US or HS techniques into the ensemble learning frameworks.</a:t>
            </a:r>
          </a:p>
          <a:p>
            <a:pPr>
              <a:spcAft>
                <a:spcPts val="600"/>
              </a:spcAft>
            </a:pPr>
            <a:endParaRPr lang="en-US" dirty="0"/>
          </a:p>
        </p:txBody>
      </p:sp>
      <p:sp>
        <p:nvSpPr>
          <p:cNvPr id="6" name="Slide Number Placeholder 5">
            <a:extLst>
              <a:ext uri="{FF2B5EF4-FFF2-40B4-BE49-F238E27FC236}">
                <a16:creationId xmlns:a16="http://schemas.microsoft.com/office/drawing/2014/main" id="{60A2DDF8-E8A1-3241-F619-A349F20BE5EE}"/>
              </a:ext>
            </a:extLst>
          </p:cNvPr>
          <p:cNvSpPr>
            <a:spLocks/>
          </p:cNvSpPr>
          <p:nvPr/>
        </p:nvSpPr>
        <p:spPr>
          <a:xfrm>
            <a:off x="11560200" y="6362805"/>
            <a:ext cx="364438" cy="292659"/>
          </a:xfrm>
          <a:prstGeom prst="rect">
            <a:avLst/>
          </a:prstGeom>
        </p:spPr>
        <p:txBody>
          <a:bodyPr/>
          <a:lstStyle/>
          <a:p>
            <a:pPr defTabSz="365760">
              <a:spcAft>
                <a:spcPts val="600"/>
              </a:spcAft>
            </a:pPr>
            <a:fld id="{F34593AA-D070-4490-B510-EC7BD1F5F497}" type="slidenum">
              <a:rPr lang="en-US" sz="1440" kern="1200">
                <a:solidFill>
                  <a:schemeClr val="tx1"/>
                </a:solidFill>
                <a:latin typeface="+mn-lt"/>
                <a:ea typeface="+mn-ea"/>
                <a:cs typeface="+mn-cs"/>
              </a:rPr>
              <a:pPr defTabSz="365760">
                <a:spcAft>
                  <a:spcPts val="600"/>
                </a:spcAft>
              </a:pPr>
              <a:t>5</a:t>
            </a:fld>
            <a:endParaRPr lang="en-US"/>
          </a:p>
        </p:txBody>
      </p:sp>
      <p:sp>
        <p:nvSpPr>
          <p:cNvPr id="4" name="TextBox 3">
            <a:extLst>
              <a:ext uri="{FF2B5EF4-FFF2-40B4-BE49-F238E27FC236}">
                <a16:creationId xmlns:a16="http://schemas.microsoft.com/office/drawing/2014/main" id="{6E6E6191-7480-1F2D-E002-13FC96CB88DF}"/>
              </a:ext>
            </a:extLst>
          </p:cNvPr>
          <p:cNvSpPr txBox="1"/>
          <p:nvPr/>
        </p:nvSpPr>
        <p:spPr>
          <a:xfrm>
            <a:off x="4257616" y="5826760"/>
            <a:ext cx="5207750" cy="313932"/>
          </a:xfrm>
          <a:prstGeom prst="rect">
            <a:avLst/>
          </a:prstGeom>
          <a:noFill/>
        </p:spPr>
        <p:txBody>
          <a:bodyPr wrap="square" rtlCol="0">
            <a:spAutoFit/>
          </a:bodyPr>
          <a:lstStyle/>
          <a:p>
            <a:pPr defTabSz="365760">
              <a:spcAft>
                <a:spcPts val="600"/>
              </a:spcAft>
            </a:pPr>
            <a:r>
              <a:rPr lang="en-US" sz="1440" kern="1200" dirty="0">
                <a:solidFill>
                  <a:schemeClr val="tx1"/>
                </a:solidFill>
                <a:latin typeface="+mn-lt"/>
                <a:ea typeface="+mn-ea"/>
                <a:cs typeface="+mn-cs"/>
              </a:rPr>
              <a:t>Fig. 2: Oversampling and Undersampling process</a:t>
            </a:r>
            <a:endParaRPr lang="en-US" dirty="0"/>
          </a:p>
        </p:txBody>
      </p:sp>
      <p:pic>
        <p:nvPicPr>
          <p:cNvPr id="13" name="Picture 12" descr="A diagram of a diagram&#10;&#10;Description automatically generated">
            <a:extLst>
              <a:ext uri="{FF2B5EF4-FFF2-40B4-BE49-F238E27FC236}">
                <a16:creationId xmlns:a16="http://schemas.microsoft.com/office/drawing/2014/main" id="{ADD185B6-D4CA-7C86-5E05-748BF1DCD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946" y="3654228"/>
            <a:ext cx="3673334" cy="2024195"/>
          </a:xfrm>
          <a:prstGeom prst="rect">
            <a:avLst/>
          </a:prstGeom>
        </p:spPr>
      </p:pic>
      <p:pic>
        <p:nvPicPr>
          <p:cNvPr id="16" name="Picture 15" descr="A diagram of a diagram&#10;&#10;Description automatically generated">
            <a:extLst>
              <a:ext uri="{FF2B5EF4-FFF2-40B4-BE49-F238E27FC236}">
                <a16:creationId xmlns:a16="http://schemas.microsoft.com/office/drawing/2014/main" id="{25214C17-2A7D-FC77-A3BD-6EDE217E0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6102" y="3654229"/>
            <a:ext cx="3899469" cy="2024194"/>
          </a:xfrm>
          <a:prstGeom prst="rect">
            <a:avLst/>
          </a:prstGeom>
        </p:spPr>
      </p:pic>
    </p:spTree>
    <p:extLst>
      <p:ext uri="{BB962C8B-B14F-4D97-AF65-F5344CB8AC3E}">
        <p14:creationId xmlns:p14="http://schemas.microsoft.com/office/powerpoint/2010/main" val="522833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EA3E8-585B-AD08-CE1D-B3DE8A31988D}"/>
              </a:ext>
            </a:extLst>
          </p:cNvPr>
          <p:cNvSpPr>
            <a:spLocks noGrp="1"/>
          </p:cNvSpPr>
          <p:nvPr>
            <p:ph type="title"/>
          </p:nvPr>
        </p:nvSpPr>
        <p:spPr>
          <a:xfrm>
            <a:off x="612649" y="502020"/>
            <a:ext cx="5847464" cy="1642970"/>
          </a:xfrm>
        </p:spPr>
        <p:txBody>
          <a:bodyPr anchor="b">
            <a:normAutofit/>
          </a:bodyPr>
          <a:lstStyle/>
          <a:p>
            <a:r>
              <a:rPr lang="en-US" sz="4000" dirty="0" err="1"/>
              <a:t>iBRF</a:t>
            </a:r>
            <a:r>
              <a:rPr lang="en-US" sz="4000" dirty="0"/>
              <a:t>: Improved Balanced Random Forest Classifier</a:t>
            </a:r>
          </a:p>
        </p:txBody>
      </p:sp>
      <p:sp>
        <p:nvSpPr>
          <p:cNvPr id="3" name="Content Placeholder 2">
            <a:extLst>
              <a:ext uri="{FF2B5EF4-FFF2-40B4-BE49-F238E27FC236}">
                <a16:creationId xmlns:a16="http://schemas.microsoft.com/office/drawing/2014/main" id="{5BF25854-FB53-1F7D-2E63-52EDA42B2D14}"/>
              </a:ext>
            </a:extLst>
          </p:cNvPr>
          <p:cNvSpPr>
            <a:spLocks noGrp="1"/>
          </p:cNvSpPr>
          <p:nvPr>
            <p:ph idx="1"/>
          </p:nvPr>
        </p:nvSpPr>
        <p:spPr>
          <a:xfrm>
            <a:off x="612649" y="2405894"/>
            <a:ext cx="5847463" cy="3535083"/>
          </a:xfrm>
        </p:spPr>
        <p:txBody>
          <a:bodyPr anchor="t">
            <a:normAutofit fontScale="92500" lnSpcReduction="20000"/>
          </a:bodyPr>
          <a:lstStyle/>
          <a:p>
            <a:pPr algn="just">
              <a:lnSpc>
                <a:spcPct val="150000"/>
              </a:lnSpc>
            </a:pPr>
            <a:r>
              <a:rPr lang="en-US" sz="2000" dirty="0"/>
              <a:t>In the place of RUS, the </a:t>
            </a:r>
            <a:r>
              <a:rPr lang="en-US" sz="2000" dirty="0" err="1"/>
              <a:t>UniSyn</a:t>
            </a:r>
            <a:r>
              <a:rPr lang="en-US" sz="2000" dirty="0"/>
              <a:t> sampling algorithm is utilized to adequately balance each bootstrap subset.</a:t>
            </a:r>
          </a:p>
          <a:p>
            <a:pPr algn="just">
              <a:lnSpc>
                <a:spcPct val="150000"/>
              </a:lnSpc>
            </a:pPr>
            <a:r>
              <a:rPr lang="en-US" sz="2000" dirty="0"/>
              <a:t>In the proposed </a:t>
            </a:r>
            <a:r>
              <a:rPr lang="en-US" sz="2000" dirty="0" err="1"/>
              <a:t>UniSyn</a:t>
            </a:r>
            <a:r>
              <a:rPr lang="en-US" sz="2000" dirty="0"/>
              <a:t> approach, only around 20% samples are removed using RUS, limiting information loss. </a:t>
            </a:r>
          </a:p>
          <a:p>
            <a:pPr algn="just">
              <a:lnSpc>
                <a:spcPct val="150000"/>
              </a:lnSpc>
            </a:pPr>
            <a:r>
              <a:rPr lang="en-US" sz="2000" dirty="0"/>
              <a:t>Integrating the </a:t>
            </a:r>
            <a:r>
              <a:rPr lang="en-US" sz="2000" dirty="0" err="1"/>
              <a:t>UniSyn</a:t>
            </a:r>
            <a:r>
              <a:rPr lang="en-US" sz="2000" dirty="0"/>
              <a:t> algorithm into the modified bagging framework produces enhanced prediction performance.</a:t>
            </a:r>
          </a:p>
          <a:p>
            <a:pPr algn="just">
              <a:lnSpc>
                <a:spcPct val="150000"/>
              </a:lnSpc>
            </a:pPr>
            <a:endParaRPr lang="en-US" sz="2000" dirty="0"/>
          </a:p>
          <a:p>
            <a:pPr algn="just">
              <a:lnSpc>
                <a:spcPct val="150000"/>
              </a:lnSpc>
            </a:pPr>
            <a:endParaRPr lang="en-US" sz="2000" dirty="0"/>
          </a:p>
          <a:p>
            <a:pPr algn="just">
              <a:lnSpc>
                <a:spcPct val="150000"/>
              </a:lnSpc>
            </a:pPr>
            <a:endParaRPr lang="en-US" sz="2000" dirty="0"/>
          </a:p>
          <a:p>
            <a:pPr algn="just">
              <a:lnSpc>
                <a:spcPct val="150000"/>
              </a:lnSpc>
            </a:pPr>
            <a:endParaRPr lang="en-US" sz="2000" dirty="0"/>
          </a:p>
        </p:txBody>
      </p:sp>
      <p:sp>
        <p:nvSpPr>
          <p:cNvPr id="21" name="Rectangle 2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diagram of a method&#10;&#10;Description automatically generated">
            <a:extLst>
              <a:ext uri="{FF2B5EF4-FFF2-40B4-BE49-F238E27FC236}">
                <a16:creationId xmlns:a16="http://schemas.microsoft.com/office/drawing/2014/main" id="{BC795299-AEC1-CD2E-6501-3BE4D6AB1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8272" y="1818440"/>
            <a:ext cx="4831079" cy="3869128"/>
          </a:xfrm>
          <a:prstGeom prst="rect">
            <a:avLst/>
          </a:prstGeom>
        </p:spPr>
      </p:pic>
      <p:sp>
        <p:nvSpPr>
          <p:cNvPr id="5" name="Slide Number Placeholder 4">
            <a:extLst>
              <a:ext uri="{FF2B5EF4-FFF2-40B4-BE49-F238E27FC236}">
                <a16:creationId xmlns:a16="http://schemas.microsoft.com/office/drawing/2014/main" id="{C6603348-624E-D469-C811-7EB3B6C0C3F5}"/>
              </a:ext>
            </a:extLst>
          </p:cNvPr>
          <p:cNvSpPr>
            <a:spLocks noGrp="1"/>
          </p:cNvSpPr>
          <p:nvPr>
            <p:ph type="sldNum" sz="quarter" idx="12"/>
          </p:nvPr>
        </p:nvSpPr>
        <p:spPr>
          <a:xfrm>
            <a:off x="11704320" y="6459378"/>
            <a:ext cx="448056" cy="365125"/>
          </a:xfrm>
        </p:spPr>
        <p:txBody>
          <a:bodyPr>
            <a:normAutofit/>
          </a:bodyPr>
          <a:lstStyle/>
          <a:p>
            <a:pPr>
              <a:spcAft>
                <a:spcPts val="600"/>
              </a:spcAft>
            </a:pPr>
            <a:fld id="{F34593AA-D070-4490-B510-EC7BD1F5F497}" type="slidenum">
              <a:rPr lang="en-US" sz="1100">
                <a:solidFill>
                  <a:srgbClr val="FFFFFF"/>
                </a:solidFill>
              </a:rPr>
              <a:pPr>
                <a:spcAft>
                  <a:spcPts val="600"/>
                </a:spcAft>
              </a:pPr>
              <a:t>50</a:t>
            </a:fld>
            <a:endParaRPr lang="en-US" sz="1100">
              <a:solidFill>
                <a:srgbClr val="FFFFFF"/>
              </a:solidFill>
            </a:endParaRPr>
          </a:p>
        </p:txBody>
      </p:sp>
    </p:spTree>
    <p:extLst>
      <p:ext uri="{BB962C8B-B14F-4D97-AF65-F5344CB8AC3E}">
        <p14:creationId xmlns:p14="http://schemas.microsoft.com/office/powerpoint/2010/main" val="1662998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443D9-95B5-E130-9316-0D833F50C902}"/>
              </a:ext>
            </a:extLst>
          </p:cNvPr>
          <p:cNvSpPr>
            <a:spLocks noGrp="1"/>
          </p:cNvSpPr>
          <p:nvPr>
            <p:ph type="title"/>
          </p:nvPr>
        </p:nvSpPr>
        <p:spPr>
          <a:xfrm>
            <a:off x="466722" y="586855"/>
            <a:ext cx="3201366" cy="3387497"/>
          </a:xfrm>
        </p:spPr>
        <p:txBody>
          <a:bodyPr anchor="b">
            <a:normAutofit/>
          </a:bodyPr>
          <a:lstStyle/>
          <a:p>
            <a:pPr marL="0" indent="0" algn="r">
              <a:buNone/>
            </a:pPr>
            <a:r>
              <a:rPr lang="en-US" sz="4000">
                <a:solidFill>
                  <a:srgbClr val="FFFFFF"/>
                </a:solidFill>
              </a:rPr>
              <a:t>Benefits</a:t>
            </a:r>
          </a:p>
        </p:txBody>
      </p:sp>
      <p:sp>
        <p:nvSpPr>
          <p:cNvPr id="3" name="Content Placeholder 2">
            <a:extLst>
              <a:ext uri="{FF2B5EF4-FFF2-40B4-BE49-F238E27FC236}">
                <a16:creationId xmlns:a16="http://schemas.microsoft.com/office/drawing/2014/main" id="{B68356D7-6E0F-E217-7965-8177F53A8F09}"/>
              </a:ext>
            </a:extLst>
          </p:cNvPr>
          <p:cNvSpPr>
            <a:spLocks noGrp="1"/>
          </p:cNvSpPr>
          <p:nvPr>
            <p:ph idx="1"/>
          </p:nvPr>
        </p:nvSpPr>
        <p:spPr>
          <a:xfrm>
            <a:off x="4367695" y="649480"/>
            <a:ext cx="7428065" cy="5546047"/>
          </a:xfrm>
        </p:spPr>
        <p:txBody>
          <a:bodyPr anchor="ctr">
            <a:normAutofit/>
          </a:bodyPr>
          <a:lstStyle/>
          <a:p>
            <a:pPr marL="457200" lvl="1" indent="0" algn="just">
              <a:lnSpc>
                <a:spcPct val="100000"/>
              </a:lnSpc>
              <a:buNone/>
            </a:pPr>
            <a:r>
              <a:rPr lang="en-US" sz="2000" dirty="0">
                <a:solidFill>
                  <a:srgbClr val="00B050"/>
                </a:solidFill>
              </a:rPr>
              <a:t>Reduced information loss: </a:t>
            </a:r>
            <a:r>
              <a:rPr lang="en-US" sz="2000" dirty="0"/>
              <a:t>In one subset, certain samples might be removed. But in another subset, those samples might still be present and used to train a different classifier. Thus, using a large number (typically 100) of bootstrap subsets reduces the issue of information loss.</a:t>
            </a:r>
          </a:p>
          <a:p>
            <a:pPr marL="457200" lvl="1" indent="0" algn="just">
              <a:lnSpc>
                <a:spcPct val="100000"/>
              </a:lnSpc>
              <a:buNone/>
            </a:pPr>
            <a:endParaRPr lang="en-US" sz="2000" dirty="0"/>
          </a:p>
          <a:p>
            <a:pPr marL="457200" lvl="1" indent="0" algn="just">
              <a:lnSpc>
                <a:spcPct val="100000"/>
              </a:lnSpc>
              <a:buNone/>
            </a:pPr>
            <a:r>
              <a:rPr lang="en-US" sz="2000" dirty="0">
                <a:solidFill>
                  <a:srgbClr val="00B0F0"/>
                </a:solidFill>
              </a:rPr>
              <a:t>Better generalization: </a:t>
            </a:r>
            <a:r>
              <a:rPr lang="en-US" sz="2000" dirty="0"/>
              <a:t>Since classifiers are trained on a different subset of the original data, the resultant ensemble approach is well-generalized and provide far more robust prediction performance.  </a:t>
            </a:r>
          </a:p>
          <a:p>
            <a:pPr algn="just">
              <a:lnSpc>
                <a:spcPct val="150000"/>
              </a:lnSpc>
            </a:pPr>
            <a:endParaRPr lang="en-US" sz="2000" dirty="0"/>
          </a:p>
        </p:txBody>
      </p:sp>
      <p:sp>
        <p:nvSpPr>
          <p:cNvPr id="5" name="Slide Number Placeholder 4">
            <a:extLst>
              <a:ext uri="{FF2B5EF4-FFF2-40B4-BE49-F238E27FC236}">
                <a16:creationId xmlns:a16="http://schemas.microsoft.com/office/drawing/2014/main" id="{1D574568-B94D-E39F-D772-CDBFAD61DAC3}"/>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51</a:t>
            </a:fld>
            <a:endParaRPr lang="en-US" sz="1100">
              <a:solidFill>
                <a:schemeClr val="tx1">
                  <a:lumMod val="50000"/>
                  <a:lumOff val="50000"/>
                </a:schemeClr>
              </a:solidFill>
            </a:endParaRPr>
          </a:p>
        </p:txBody>
      </p:sp>
    </p:spTree>
    <p:extLst>
      <p:ext uri="{BB962C8B-B14F-4D97-AF65-F5344CB8AC3E}">
        <p14:creationId xmlns:p14="http://schemas.microsoft.com/office/powerpoint/2010/main" val="3977700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6" name="Rectangle 15">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11D906-E11E-CA0E-6274-79DAEE303B09}"/>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Performance Comparison</a:t>
            </a:r>
          </a:p>
        </p:txBody>
      </p:sp>
      <p:pic>
        <p:nvPicPr>
          <p:cNvPr id="7" name="Content Placeholder 6" descr="A graph of different colored bars&#10;&#10;Description automatically generated">
            <a:extLst>
              <a:ext uri="{FF2B5EF4-FFF2-40B4-BE49-F238E27FC236}">
                <a16:creationId xmlns:a16="http://schemas.microsoft.com/office/drawing/2014/main" id="{FA305D30-D1D7-F459-0EA8-2073C0C7B4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794" y="2181426"/>
            <a:ext cx="4997041" cy="3997637"/>
          </a:xfrm>
          <a:prstGeom prst="rect">
            <a:avLst/>
          </a:prstGeom>
        </p:spPr>
      </p:pic>
      <p:pic>
        <p:nvPicPr>
          <p:cNvPr id="9" name="Picture 8" descr="A graph of different colored bars&#10;&#10;Description automatically generated">
            <a:extLst>
              <a:ext uri="{FF2B5EF4-FFF2-40B4-BE49-F238E27FC236}">
                <a16:creationId xmlns:a16="http://schemas.microsoft.com/office/drawing/2014/main" id="{81A7AFE1-2907-14B7-87C9-CFBFD449F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165" y="2217815"/>
            <a:ext cx="4997284" cy="3997831"/>
          </a:xfrm>
          <a:prstGeom prst="rect">
            <a:avLst/>
          </a:prstGeom>
        </p:spPr>
      </p:pic>
      <p:sp>
        <p:nvSpPr>
          <p:cNvPr id="5" name="Slide Number Placeholder 4">
            <a:extLst>
              <a:ext uri="{FF2B5EF4-FFF2-40B4-BE49-F238E27FC236}">
                <a16:creationId xmlns:a16="http://schemas.microsoft.com/office/drawing/2014/main" id="{DA7D6425-3314-9268-8FC3-3B07B382F9A6}"/>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defTabSz="914400">
              <a:spcAft>
                <a:spcPts val="600"/>
              </a:spcAft>
            </a:pPr>
            <a:fld id="{F34593AA-D070-4490-B510-EC7BD1F5F497}" type="slidenum">
              <a:rPr lang="en-US" sz="1100">
                <a:solidFill>
                  <a:schemeClr val="tx1">
                    <a:lumMod val="50000"/>
                    <a:lumOff val="50000"/>
                  </a:schemeClr>
                </a:solidFill>
              </a:rPr>
              <a:pPr defTabSz="914400">
                <a:spcAft>
                  <a:spcPts val="600"/>
                </a:spcAft>
              </a:pPr>
              <a:t>52</a:t>
            </a:fld>
            <a:endParaRPr lang="en-US" sz="1100">
              <a:solidFill>
                <a:schemeClr val="tx1">
                  <a:lumMod val="50000"/>
                  <a:lumOff val="50000"/>
                </a:schemeClr>
              </a:solidFill>
            </a:endParaRPr>
          </a:p>
        </p:txBody>
      </p:sp>
    </p:spTree>
    <p:extLst>
      <p:ext uri="{BB962C8B-B14F-4D97-AF65-F5344CB8AC3E}">
        <p14:creationId xmlns:p14="http://schemas.microsoft.com/office/powerpoint/2010/main" val="7192336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8CD1F2-2CDE-4B42-BB23-EC7686F92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9827173-10F7-4BE6-8CC8-39A46D781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0FB2829-9E66-4DBD-BC15-FC5D73246D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8" name="Oval 47">
              <a:extLst>
                <a:ext uri="{FF2B5EF4-FFF2-40B4-BE49-F238E27FC236}">
                  <a16:creationId xmlns:a16="http://schemas.microsoft.com/office/drawing/2014/main" id="{E9EE2A32-8611-4375-B6B1-468FAD682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77E1DA0-3927-4F35-B8A3-D5D556375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7BAA08B-588E-406F-899B-A6A7FC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A8AA7C41-B331-402E-9453-95B3B8273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A7060B3E-946D-4885-9B86-1D445209E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3046747-F284-4990-9ECA-3DF2C6E08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a:extLst>
              <a:ext uri="{FF2B5EF4-FFF2-40B4-BE49-F238E27FC236}">
                <a16:creationId xmlns:a16="http://schemas.microsoft.com/office/drawing/2014/main" id="{21301226-F3C6-4744-94AE-2460B381D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4DA09F-09A3-4FF5-7F96-C63A13D5F097}"/>
              </a:ext>
            </a:extLst>
          </p:cNvPr>
          <p:cNvSpPr>
            <a:spLocks noGrp="1"/>
          </p:cNvSpPr>
          <p:nvPr>
            <p:ph type="title"/>
          </p:nvPr>
        </p:nvSpPr>
        <p:spPr>
          <a:xfrm>
            <a:off x="629640" y="630935"/>
            <a:ext cx="5107366" cy="2096769"/>
          </a:xfrm>
          <a:noFill/>
        </p:spPr>
        <p:txBody>
          <a:bodyPr vert="horz" lIns="91440" tIns="45720" rIns="91440" bIns="45720" rtlCol="0" anchor="t">
            <a:normAutofit/>
          </a:bodyPr>
          <a:lstStyle/>
          <a:p>
            <a:r>
              <a:rPr lang="en-US" sz="4800" kern="1200">
                <a:solidFill>
                  <a:schemeClr val="bg1"/>
                </a:solidFill>
                <a:latin typeface="+mj-lt"/>
                <a:ea typeface="+mj-ea"/>
                <a:cs typeface="+mj-cs"/>
              </a:rPr>
              <a:t>Performance Measures</a:t>
            </a:r>
          </a:p>
        </p:txBody>
      </p:sp>
      <p:sp>
        <p:nvSpPr>
          <p:cNvPr id="65" name="Rectangle 64">
            <a:extLst>
              <a:ext uri="{FF2B5EF4-FFF2-40B4-BE49-F238E27FC236}">
                <a16:creationId xmlns:a16="http://schemas.microsoft.com/office/drawing/2014/main" id="{4EC57637-D435-4155-993A-0E3A8BBBA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0B81AE96-B9C7-4679-BC62-F2C79F2E8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8" name="Straight Connector 67">
              <a:extLst>
                <a:ext uri="{FF2B5EF4-FFF2-40B4-BE49-F238E27FC236}">
                  <a16:creationId xmlns:a16="http://schemas.microsoft.com/office/drawing/2014/main" id="{BD4225F6-B312-47D5-8299-988BD17E0E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3C04A86-BCAE-473C-B18D-88FD5627C4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2CCD134-9351-4847-8741-FF5EAB470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1470C83-08EE-4959-BA0A-F8846F524E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DBFD3A89-3666-47FE-913F-6C75228F5D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74" name="Straight Connector 73">
              <a:extLst>
                <a:ext uri="{FF2B5EF4-FFF2-40B4-BE49-F238E27FC236}">
                  <a16:creationId xmlns:a16="http://schemas.microsoft.com/office/drawing/2014/main" id="{AD6B60E5-039C-4E82-9B5C-984D6C46E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3D05E89-A5D2-4DC0-B6B1-298EF0EF0A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337967A-8AB7-47D5-A75E-6341730E99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A068AD4-624D-4314-8C86-A3C0C3378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Content Placeholder 6" descr="A table of numbers with different numbers&#10;&#10;Description automatically generated">
            <a:extLst>
              <a:ext uri="{FF2B5EF4-FFF2-40B4-BE49-F238E27FC236}">
                <a16:creationId xmlns:a16="http://schemas.microsoft.com/office/drawing/2014/main" id="{F2BD61D2-922B-17F5-419D-317AD352E1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8858" y="2885910"/>
            <a:ext cx="7868066" cy="3265248"/>
          </a:xfrm>
          <a:prstGeom prst="rect">
            <a:avLst/>
          </a:prstGeom>
          <a:noFill/>
        </p:spPr>
      </p:pic>
      <p:grpSp>
        <p:nvGrpSpPr>
          <p:cNvPr id="79" name="Group 78">
            <a:extLst>
              <a:ext uri="{FF2B5EF4-FFF2-40B4-BE49-F238E27FC236}">
                <a16:creationId xmlns:a16="http://schemas.microsoft.com/office/drawing/2014/main" id="{ACA2F7C3-1A69-44EE-A8B6-A4552E2C84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80" name="Straight Connector 79">
              <a:extLst>
                <a:ext uri="{FF2B5EF4-FFF2-40B4-BE49-F238E27FC236}">
                  <a16:creationId xmlns:a16="http://schemas.microsoft.com/office/drawing/2014/main" id="{6E44AF4D-8873-43B3-8E29-803B7720E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AE89E8A-BD14-4974-818A-D8382DCD4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21B80B9-448B-4363-9DD7-C074AB2A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7DA34E7-83FB-4CAA-94F3-CEF086907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445881D6-7947-E2A5-3303-6EB15ADA2962}"/>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defTabSz="914400">
              <a:spcAft>
                <a:spcPts val="600"/>
              </a:spcAft>
            </a:pPr>
            <a:fld id="{F34593AA-D070-4490-B510-EC7BD1F5F497}" type="slidenum">
              <a:rPr lang="en-US" smtClean="0">
                <a:solidFill>
                  <a:schemeClr val="bg1"/>
                </a:solidFill>
              </a:rPr>
              <a:pPr algn="ctr" defTabSz="914400">
                <a:spcAft>
                  <a:spcPts val="600"/>
                </a:spcAft>
              </a:pPr>
              <a:t>53</a:t>
            </a:fld>
            <a:endParaRPr lang="en-US">
              <a:solidFill>
                <a:schemeClr val="bg1"/>
              </a:solidFill>
            </a:endParaRPr>
          </a:p>
        </p:txBody>
      </p:sp>
    </p:spTree>
    <p:extLst>
      <p:ext uri="{BB962C8B-B14F-4D97-AF65-F5344CB8AC3E}">
        <p14:creationId xmlns:p14="http://schemas.microsoft.com/office/powerpoint/2010/main" val="1494897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2" name="Rectangle 1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E83B041-50A0-6873-F1E4-A252D2C62582}"/>
              </a:ext>
            </a:extLst>
          </p:cNvPr>
          <p:cNvSpPr>
            <a:spLocks noGrp="1"/>
          </p:cNvSpPr>
          <p:nvPr>
            <p:ph type="title"/>
          </p:nvPr>
        </p:nvSpPr>
        <p:spPr>
          <a:xfrm>
            <a:off x="164592" y="739835"/>
            <a:ext cx="4855464" cy="1616203"/>
          </a:xfrm>
        </p:spPr>
        <p:txBody>
          <a:bodyPr anchor="b">
            <a:normAutofit/>
          </a:bodyPr>
          <a:lstStyle/>
          <a:p>
            <a:r>
              <a:rPr lang="en-US" sz="2500" dirty="0">
                <a:solidFill>
                  <a:srgbClr val="FFFFFF"/>
                </a:solidFill>
              </a:rPr>
              <a:t>A novel multilevel decomposition strategy for multiclass classification</a:t>
            </a:r>
            <a:br>
              <a:rPr lang="en-US" sz="2500" dirty="0">
                <a:solidFill>
                  <a:srgbClr val="FFFFFF"/>
                </a:solidFill>
              </a:rPr>
            </a:br>
            <a:endParaRPr lang="en-US" sz="2500" dirty="0">
              <a:solidFill>
                <a:srgbClr val="FFFFFF"/>
              </a:solidFill>
            </a:endParaRPr>
          </a:p>
        </p:txBody>
      </p:sp>
      <p:sp>
        <p:nvSpPr>
          <p:cNvPr id="3" name="Content Placeholder 2">
            <a:extLst>
              <a:ext uri="{FF2B5EF4-FFF2-40B4-BE49-F238E27FC236}">
                <a16:creationId xmlns:a16="http://schemas.microsoft.com/office/drawing/2014/main" id="{8CD6965B-0D66-5D55-E8FC-463ECA2D53EE}"/>
              </a:ext>
            </a:extLst>
          </p:cNvPr>
          <p:cNvSpPr>
            <a:spLocks noGrp="1"/>
          </p:cNvSpPr>
          <p:nvPr>
            <p:ph idx="1"/>
          </p:nvPr>
        </p:nvSpPr>
        <p:spPr>
          <a:xfrm>
            <a:off x="164592" y="2825496"/>
            <a:ext cx="4645152" cy="3410712"/>
          </a:xfrm>
        </p:spPr>
        <p:txBody>
          <a:bodyPr>
            <a:normAutofit/>
          </a:bodyPr>
          <a:lstStyle/>
          <a:p>
            <a:pPr algn="just"/>
            <a:r>
              <a:rPr lang="en-US" sz="2000" dirty="0">
                <a:solidFill>
                  <a:srgbClr val="FFFFFF"/>
                </a:solidFill>
              </a:rPr>
              <a:t>Multiclass imbalanced classification scenarios are far more complicated than binary ones.</a:t>
            </a:r>
          </a:p>
          <a:p>
            <a:pPr algn="just"/>
            <a:r>
              <a:rPr lang="en-US" sz="2000" dirty="0">
                <a:solidFill>
                  <a:srgbClr val="FFFFFF"/>
                </a:solidFill>
              </a:rPr>
              <a:t>One-vs-One (OVO) and One-vs-All (OVA) are two different decomposition strategies.</a:t>
            </a:r>
          </a:p>
          <a:p>
            <a:pPr algn="just"/>
            <a:r>
              <a:rPr lang="en-US" sz="2000" dirty="0">
                <a:solidFill>
                  <a:srgbClr val="FFFFFF"/>
                </a:solidFill>
              </a:rPr>
              <a:t>They divide the entire multiclass problem into smaller binary ones.</a:t>
            </a:r>
          </a:p>
        </p:txBody>
      </p:sp>
      <p:pic>
        <p:nvPicPr>
          <p:cNvPr id="6" name="Picture 5" descr="A diagram of different colored squares and arrows&#10;&#10;Description automatically generated">
            <a:extLst>
              <a:ext uri="{FF2B5EF4-FFF2-40B4-BE49-F238E27FC236}">
                <a16:creationId xmlns:a16="http://schemas.microsoft.com/office/drawing/2014/main" id="{25001322-01AD-339A-3C33-07AF7F218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304" y="1739311"/>
            <a:ext cx="5407002" cy="3379376"/>
          </a:xfrm>
          <a:prstGeom prst="rect">
            <a:avLst/>
          </a:prstGeom>
        </p:spPr>
      </p:pic>
      <p:sp>
        <p:nvSpPr>
          <p:cNvPr id="5" name="Slide Number Placeholder 4">
            <a:extLst>
              <a:ext uri="{FF2B5EF4-FFF2-40B4-BE49-F238E27FC236}">
                <a16:creationId xmlns:a16="http://schemas.microsoft.com/office/drawing/2014/main" id="{65A048B3-1944-E6AA-BEEF-F18F1AB962A8}"/>
              </a:ext>
            </a:extLst>
          </p:cNvPr>
          <p:cNvSpPr>
            <a:spLocks noGrp="1"/>
          </p:cNvSpPr>
          <p:nvPr>
            <p:ph type="sldNum" sz="quarter" idx="12"/>
          </p:nvPr>
        </p:nvSpPr>
        <p:spPr>
          <a:xfrm>
            <a:off x="8610600" y="6356350"/>
            <a:ext cx="2743200" cy="365125"/>
          </a:xfrm>
        </p:spPr>
        <p:txBody>
          <a:bodyPr>
            <a:normAutofit/>
          </a:bodyPr>
          <a:lstStyle/>
          <a:p>
            <a:pPr>
              <a:spcAft>
                <a:spcPts val="600"/>
              </a:spcAft>
            </a:pPr>
            <a:fld id="{F34593AA-D070-4490-B510-EC7BD1F5F497}" type="slidenum">
              <a:rPr lang="en-US">
                <a:solidFill>
                  <a:schemeClr val="tx1">
                    <a:lumMod val="50000"/>
                    <a:lumOff val="50000"/>
                  </a:schemeClr>
                </a:solidFill>
              </a:rPr>
              <a:pPr>
                <a:spcAft>
                  <a:spcPts val="600"/>
                </a:spcAft>
              </a:pPr>
              <a:t>54</a:t>
            </a:fld>
            <a:endParaRPr lang="en-US">
              <a:solidFill>
                <a:schemeClr val="tx1">
                  <a:lumMod val="50000"/>
                  <a:lumOff val="50000"/>
                </a:schemeClr>
              </a:solidFill>
            </a:endParaRPr>
          </a:p>
        </p:txBody>
      </p:sp>
      <p:sp>
        <p:nvSpPr>
          <p:cNvPr id="7" name="TextBox 6">
            <a:extLst>
              <a:ext uri="{FF2B5EF4-FFF2-40B4-BE49-F238E27FC236}">
                <a16:creationId xmlns:a16="http://schemas.microsoft.com/office/drawing/2014/main" id="{DFF47604-643D-ED8C-A084-197CDDF1AF81}"/>
              </a:ext>
            </a:extLst>
          </p:cNvPr>
          <p:cNvSpPr txBox="1"/>
          <p:nvPr/>
        </p:nvSpPr>
        <p:spPr>
          <a:xfrm>
            <a:off x="7680960" y="5322020"/>
            <a:ext cx="4046821" cy="276999"/>
          </a:xfrm>
          <a:prstGeom prst="rect">
            <a:avLst/>
          </a:prstGeom>
          <a:noFill/>
        </p:spPr>
        <p:txBody>
          <a:bodyPr wrap="square" rtlCol="0">
            <a:spAutoFit/>
          </a:bodyPr>
          <a:lstStyle/>
          <a:p>
            <a:r>
              <a:rPr lang="en-US" sz="1200" dirty="0"/>
              <a:t>Fig. 25: OVA strategy (</a:t>
            </a:r>
            <a:r>
              <a:rPr lang="en-US" sz="1200" dirty="0">
                <a:hlinkClick r:id="rId3"/>
              </a:rPr>
              <a:t>cc.gatech.edu</a:t>
            </a:r>
            <a:r>
              <a:rPr lang="en-US" sz="1200" dirty="0"/>
              <a:t>) </a:t>
            </a:r>
          </a:p>
        </p:txBody>
      </p:sp>
    </p:spTree>
    <p:extLst>
      <p:ext uri="{BB962C8B-B14F-4D97-AF65-F5344CB8AC3E}">
        <p14:creationId xmlns:p14="http://schemas.microsoft.com/office/powerpoint/2010/main" val="1604763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22B4AA-8243-31F7-74AB-B6B16D0DBBD0}"/>
              </a:ext>
            </a:extLst>
          </p:cNvPr>
          <p:cNvSpPr>
            <a:spLocks noGrp="1"/>
          </p:cNvSpPr>
          <p:nvPr>
            <p:ph type="title"/>
          </p:nvPr>
        </p:nvSpPr>
        <p:spPr>
          <a:xfrm>
            <a:off x="644056" y="348865"/>
            <a:ext cx="10457619" cy="1576446"/>
          </a:xfrm>
        </p:spPr>
        <p:txBody>
          <a:bodyPr anchor="ctr">
            <a:normAutofit/>
          </a:bodyPr>
          <a:lstStyle/>
          <a:p>
            <a:r>
              <a:rPr lang="en-US" sz="4000" dirty="0">
                <a:solidFill>
                  <a:srgbClr val="FFFFFF"/>
                </a:solidFill>
              </a:rPr>
              <a:t>Issues With Traditional Decomposition Strategy</a:t>
            </a:r>
          </a:p>
        </p:txBody>
      </p:sp>
      <p:sp>
        <p:nvSpPr>
          <p:cNvPr id="5" name="Slide Number Placeholder 4">
            <a:extLst>
              <a:ext uri="{FF2B5EF4-FFF2-40B4-BE49-F238E27FC236}">
                <a16:creationId xmlns:a16="http://schemas.microsoft.com/office/drawing/2014/main" id="{1F893808-F5CE-D8E5-741C-70CA9412F78F}"/>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55</a:t>
            </a:fld>
            <a:endParaRPr lang="en-US" sz="1100">
              <a:solidFill>
                <a:schemeClr val="tx1">
                  <a:lumMod val="50000"/>
                  <a:lumOff val="50000"/>
                </a:schemeClr>
              </a:solidFill>
            </a:endParaRPr>
          </a:p>
        </p:txBody>
      </p:sp>
      <p:graphicFrame>
        <p:nvGraphicFramePr>
          <p:cNvPr id="19" name="Content Placeholder 2">
            <a:extLst>
              <a:ext uri="{FF2B5EF4-FFF2-40B4-BE49-F238E27FC236}">
                <a16:creationId xmlns:a16="http://schemas.microsoft.com/office/drawing/2014/main" id="{F624214C-5617-7060-3E07-5160CEBAA25E}"/>
              </a:ext>
            </a:extLst>
          </p:cNvPr>
          <p:cNvGraphicFramePr>
            <a:graphicFrameLocks noGrp="1"/>
          </p:cNvGraphicFramePr>
          <p:nvPr>
            <p:ph idx="1"/>
            <p:extLst>
              <p:ext uri="{D42A27DB-BD31-4B8C-83A1-F6EECF244321}">
                <p14:modId xmlns:p14="http://schemas.microsoft.com/office/powerpoint/2010/main" val="407471910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46281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D144591-E9E9-4209-8701-3BB48A917D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A9A34D-0414-9F93-6B79-4B0035720B84}"/>
              </a:ext>
            </a:extLst>
          </p:cNvPr>
          <p:cNvSpPr>
            <a:spLocks noGrp="1"/>
          </p:cNvSpPr>
          <p:nvPr>
            <p:ph type="title"/>
          </p:nvPr>
        </p:nvSpPr>
        <p:spPr>
          <a:xfrm>
            <a:off x="8016084" y="547712"/>
            <a:ext cx="3337715" cy="5577367"/>
          </a:xfrm>
        </p:spPr>
        <p:txBody>
          <a:bodyPr>
            <a:normAutofit/>
          </a:bodyPr>
          <a:lstStyle/>
          <a:p>
            <a:r>
              <a:rPr lang="en-US" sz="5200"/>
              <a:t>Proposed Strategy</a:t>
            </a:r>
          </a:p>
        </p:txBody>
      </p:sp>
      <p:sp>
        <p:nvSpPr>
          <p:cNvPr id="5" name="Slide Number Placeholder 4">
            <a:extLst>
              <a:ext uri="{FF2B5EF4-FFF2-40B4-BE49-F238E27FC236}">
                <a16:creationId xmlns:a16="http://schemas.microsoft.com/office/drawing/2014/main" id="{2EAD8CFB-F13A-0F90-9D75-C77AF85C0F42}"/>
              </a:ext>
            </a:extLst>
          </p:cNvPr>
          <p:cNvSpPr>
            <a:spLocks noGrp="1"/>
          </p:cNvSpPr>
          <p:nvPr>
            <p:ph type="sldNum" sz="quarter" idx="12"/>
          </p:nvPr>
        </p:nvSpPr>
        <p:spPr>
          <a:xfrm>
            <a:off x="8610600" y="6356350"/>
            <a:ext cx="2743200" cy="365125"/>
          </a:xfrm>
        </p:spPr>
        <p:txBody>
          <a:bodyPr>
            <a:normAutofit/>
          </a:bodyPr>
          <a:lstStyle/>
          <a:p>
            <a:pPr>
              <a:spcAft>
                <a:spcPts val="600"/>
              </a:spcAft>
            </a:pPr>
            <a:fld id="{F34593AA-D070-4490-B510-EC7BD1F5F497}" type="slidenum">
              <a:rPr lang="en-US" smtClean="0"/>
              <a:pPr>
                <a:spcAft>
                  <a:spcPts val="600"/>
                </a:spcAft>
              </a:pPr>
              <a:t>56</a:t>
            </a:fld>
            <a:endParaRPr lang="en-US"/>
          </a:p>
        </p:txBody>
      </p:sp>
      <p:graphicFrame>
        <p:nvGraphicFramePr>
          <p:cNvPr id="7" name="Content Placeholder 2">
            <a:extLst>
              <a:ext uri="{FF2B5EF4-FFF2-40B4-BE49-F238E27FC236}">
                <a16:creationId xmlns:a16="http://schemas.microsoft.com/office/drawing/2014/main" id="{23E1803A-8553-3085-EC85-E8FDB2ACB26D}"/>
              </a:ext>
            </a:extLst>
          </p:cNvPr>
          <p:cNvGraphicFramePr>
            <a:graphicFrameLocks noGrp="1"/>
          </p:cNvGraphicFramePr>
          <p:nvPr>
            <p:ph idx="1"/>
            <p:extLst>
              <p:ext uri="{D42A27DB-BD31-4B8C-83A1-F6EECF244321}">
                <p14:modId xmlns:p14="http://schemas.microsoft.com/office/powerpoint/2010/main" val="3762471646"/>
              </p:ext>
            </p:extLst>
          </p:nvPr>
        </p:nvGraphicFramePr>
        <p:xfrm>
          <a:off x="838200" y="620392"/>
          <a:ext cx="6630174"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312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256DA4-5F96-23A9-818C-6A467F03407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dirty="0">
                <a:solidFill>
                  <a:srgbClr val="FFFFFF"/>
                </a:solidFill>
                <a:latin typeface="+mj-lt"/>
                <a:ea typeface="+mj-ea"/>
                <a:cs typeface="+mj-cs"/>
              </a:rPr>
              <a:t>Multilevel Decomposition Framework</a:t>
            </a:r>
          </a:p>
        </p:txBody>
      </p:sp>
      <p:pic>
        <p:nvPicPr>
          <p:cNvPr id="7" name="Content Placeholder 6" descr="A diagram of a algorithm&#10;&#10;Description automatically generated">
            <a:extLst>
              <a:ext uri="{FF2B5EF4-FFF2-40B4-BE49-F238E27FC236}">
                <a16:creationId xmlns:a16="http://schemas.microsoft.com/office/drawing/2014/main" id="{57D53062-FC11-0201-FB11-547D4A1397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1608" y="961812"/>
            <a:ext cx="6142182" cy="4930987"/>
          </a:xfrm>
          <a:prstGeom prst="rect">
            <a:avLst/>
          </a:prstGeom>
        </p:spPr>
      </p:pic>
      <p:sp>
        <p:nvSpPr>
          <p:cNvPr id="5" name="Slide Number Placeholder 4">
            <a:extLst>
              <a:ext uri="{FF2B5EF4-FFF2-40B4-BE49-F238E27FC236}">
                <a16:creationId xmlns:a16="http://schemas.microsoft.com/office/drawing/2014/main" id="{6A47FEA6-2620-87D7-5362-5099FD282428}"/>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defTabSz="914400">
              <a:spcAft>
                <a:spcPts val="600"/>
              </a:spcAft>
            </a:pPr>
            <a:fld id="{F34593AA-D070-4490-B510-EC7BD1F5F497}" type="slidenum">
              <a:rPr lang="en-US">
                <a:solidFill>
                  <a:srgbClr val="898989"/>
                </a:solidFill>
              </a:rPr>
              <a:pPr defTabSz="914400">
                <a:spcAft>
                  <a:spcPts val="600"/>
                </a:spcAft>
              </a:pPr>
              <a:t>57</a:t>
            </a:fld>
            <a:endParaRPr lang="en-US">
              <a:solidFill>
                <a:srgbClr val="898989"/>
              </a:solidFill>
            </a:endParaRPr>
          </a:p>
        </p:txBody>
      </p:sp>
    </p:spTree>
    <p:extLst>
      <p:ext uri="{BB962C8B-B14F-4D97-AF65-F5344CB8AC3E}">
        <p14:creationId xmlns:p14="http://schemas.microsoft.com/office/powerpoint/2010/main" val="2016733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B7BFFE-C120-E368-31CA-992F995C35AA}"/>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Limitations and Future Work</a:t>
            </a:r>
          </a:p>
        </p:txBody>
      </p:sp>
      <p:sp>
        <p:nvSpPr>
          <p:cNvPr id="5" name="Slide Number Placeholder 4">
            <a:extLst>
              <a:ext uri="{FF2B5EF4-FFF2-40B4-BE49-F238E27FC236}">
                <a16:creationId xmlns:a16="http://schemas.microsoft.com/office/drawing/2014/main" id="{6C0F3F67-88FD-3F4D-EFD7-463F764FC1E5}"/>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58</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88EB560C-F8EB-5C18-3A0F-7BA049578789}"/>
              </a:ext>
            </a:extLst>
          </p:cNvPr>
          <p:cNvGraphicFramePr>
            <a:graphicFrameLocks noGrp="1"/>
          </p:cNvGraphicFramePr>
          <p:nvPr>
            <p:ph idx="1"/>
            <p:extLst>
              <p:ext uri="{D42A27DB-BD31-4B8C-83A1-F6EECF244321}">
                <p14:modId xmlns:p14="http://schemas.microsoft.com/office/powerpoint/2010/main" val="377571353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4123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B7BFFE-C120-E368-31CA-992F995C35AA}"/>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Limitations and Future Work</a:t>
            </a:r>
          </a:p>
        </p:txBody>
      </p:sp>
      <p:sp>
        <p:nvSpPr>
          <p:cNvPr id="5" name="Slide Number Placeholder 4">
            <a:extLst>
              <a:ext uri="{FF2B5EF4-FFF2-40B4-BE49-F238E27FC236}">
                <a16:creationId xmlns:a16="http://schemas.microsoft.com/office/drawing/2014/main" id="{6C0F3F67-88FD-3F4D-EFD7-463F764FC1E5}"/>
              </a:ext>
            </a:extLst>
          </p:cNvPr>
          <p:cNvSpPr>
            <a:spLocks noGrp="1"/>
          </p:cNvSpPr>
          <p:nvPr>
            <p:ph type="sldNum" sz="quarter" idx="12"/>
          </p:nvPr>
        </p:nvSpPr>
        <p:spPr>
          <a:xfrm>
            <a:off x="11704320" y="6455664"/>
            <a:ext cx="448056"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59</a:t>
            </a:fld>
            <a:endParaRPr lang="en-US" sz="1100">
              <a:solidFill>
                <a:schemeClr val="tx1">
                  <a:lumMod val="50000"/>
                  <a:lumOff val="50000"/>
                </a:schemeClr>
              </a:solidFill>
            </a:endParaRPr>
          </a:p>
        </p:txBody>
      </p:sp>
      <p:graphicFrame>
        <p:nvGraphicFramePr>
          <p:cNvPr id="7" name="Content Placeholder 2">
            <a:extLst>
              <a:ext uri="{FF2B5EF4-FFF2-40B4-BE49-F238E27FC236}">
                <a16:creationId xmlns:a16="http://schemas.microsoft.com/office/drawing/2014/main" id="{88EB560C-F8EB-5C18-3A0F-7BA049578789}"/>
              </a:ext>
            </a:extLst>
          </p:cNvPr>
          <p:cNvGraphicFramePr>
            <a:graphicFrameLocks noGrp="1"/>
          </p:cNvGraphicFramePr>
          <p:nvPr>
            <p:ph idx="1"/>
            <p:extLst>
              <p:ext uri="{D42A27DB-BD31-4B8C-83A1-F6EECF244321}">
                <p14:modId xmlns:p14="http://schemas.microsoft.com/office/powerpoint/2010/main" val="145469836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8428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18B72-5A13-8536-12A8-55241669100C}"/>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Algorithmic</a:t>
            </a:r>
            <a:r>
              <a:rPr lang="en-US" sz="4000" cap="none">
                <a:solidFill>
                  <a:schemeClr val="bg1"/>
                </a:solidFill>
              </a:rPr>
              <a:t> </a:t>
            </a:r>
            <a:r>
              <a:rPr lang="en-US" sz="4000">
                <a:solidFill>
                  <a:schemeClr val="bg1"/>
                </a:solidFill>
              </a:rPr>
              <a:t>L</a:t>
            </a:r>
            <a:r>
              <a:rPr lang="en-US" sz="4000" cap="none">
                <a:solidFill>
                  <a:schemeClr val="bg1"/>
                </a:solidFill>
              </a:rPr>
              <a:t>evel </a:t>
            </a:r>
            <a:r>
              <a:rPr lang="en-US" sz="4000">
                <a:solidFill>
                  <a:schemeClr val="bg1"/>
                </a:solidFill>
              </a:rPr>
              <a:t>A</a:t>
            </a:r>
            <a:r>
              <a:rPr lang="en-US" sz="4000" cap="none">
                <a:solidFill>
                  <a:schemeClr val="bg1"/>
                </a:solidFill>
              </a:rPr>
              <a:t>pproach</a:t>
            </a:r>
          </a:p>
        </p:txBody>
      </p:sp>
      <p:sp>
        <p:nvSpPr>
          <p:cNvPr id="14" name="Rectangle 13">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3F92EB-2806-8599-FCA4-9BBF2EFEC5BF}"/>
              </a:ext>
            </a:extLst>
          </p:cNvPr>
          <p:cNvSpPr>
            <a:spLocks/>
          </p:cNvSpPr>
          <p:nvPr/>
        </p:nvSpPr>
        <p:spPr>
          <a:xfrm>
            <a:off x="1353312" y="2261336"/>
            <a:ext cx="9509760" cy="4313200"/>
          </a:xfrm>
          <a:prstGeom prst="rect">
            <a:avLst/>
          </a:prstGeom>
        </p:spPr>
        <p:txBody>
          <a:bodyPr/>
          <a:lstStyle/>
          <a:p>
            <a:pPr indent="-180594" algn="just" defTabSz="361188">
              <a:spcAft>
                <a:spcPts val="600"/>
              </a:spcAft>
              <a:buFont typeface="Arial" panose="020B0604020202020204" pitchFamily="34" charset="0"/>
              <a:buChar char="•"/>
            </a:pPr>
            <a:r>
              <a:rPr lang="en-US" kern="1200" dirty="0">
                <a:solidFill>
                  <a:schemeClr val="tx1"/>
                </a:solidFill>
                <a:latin typeface="+mn-lt"/>
                <a:ea typeface="+mn-ea"/>
                <a:cs typeface="+mn-cs"/>
              </a:rPr>
              <a:t>Modify the cost-function of the standard algorithms to adapt them to the imbalanced scenarios.</a:t>
            </a:r>
          </a:p>
          <a:p>
            <a:pPr indent="-180594" algn="just" defTabSz="361188">
              <a:spcAft>
                <a:spcPts val="600"/>
              </a:spcAft>
              <a:buFont typeface="Arial" panose="020B0604020202020204" pitchFamily="34" charset="0"/>
              <a:buChar char="•"/>
            </a:pPr>
            <a:r>
              <a:rPr lang="en-US" kern="1200" dirty="0">
                <a:solidFill>
                  <a:schemeClr val="tx1"/>
                </a:solidFill>
                <a:latin typeface="+mn-lt"/>
                <a:ea typeface="+mn-ea"/>
                <a:cs typeface="+mn-cs"/>
              </a:rPr>
              <a:t>Higher misclassification costs are assigned to minority-class instances, making the algorithm more sensitive to errors involving those instances. </a:t>
            </a:r>
            <a:endParaRPr lang="en-US" dirty="0"/>
          </a:p>
        </p:txBody>
      </p:sp>
      <p:sp>
        <p:nvSpPr>
          <p:cNvPr id="6" name="Slide Number Placeholder 5">
            <a:extLst>
              <a:ext uri="{FF2B5EF4-FFF2-40B4-BE49-F238E27FC236}">
                <a16:creationId xmlns:a16="http://schemas.microsoft.com/office/drawing/2014/main" id="{60A2DDF8-E8A1-3241-F619-A349F20BE5EE}"/>
              </a:ext>
            </a:extLst>
          </p:cNvPr>
          <p:cNvSpPr>
            <a:spLocks/>
          </p:cNvSpPr>
          <p:nvPr/>
        </p:nvSpPr>
        <p:spPr>
          <a:xfrm>
            <a:off x="11676551" y="6429569"/>
            <a:ext cx="2178281" cy="289933"/>
          </a:xfrm>
          <a:prstGeom prst="rect">
            <a:avLst/>
          </a:prstGeom>
        </p:spPr>
        <p:txBody>
          <a:bodyPr/>
          <a:lstStyle/>
          <a:p>
            <a:pPr defTabSz="361188">
              <a:spcAft>
                <a:spcPts val="600"/>
              </a:spcAft>
            </a:pPr>
            <a:fld id="{F34593AA-D070-4490-B510-EC7BD1F5F497}" type="slidenum">
              <a:rPr lang="en-US" sz="1422" kern="1200">
                <a:solidFill>
                  <a:schemeClr val="tx1"/>
                </a:solidFill>
                <a:latin typeface="+mn-lt"/>
                <a:ea typeface="+mn-ea"/>
                <a:cs typeface="+mn-cs"/>
              </a:rPr>
              <a:pPr defTabSz="361188">
                <a:spcAft>
                  <a:spcPts val="600"/>
                </a:spcAft>
              </a:pPr>
              <a:t>6</a:t>
            </a:fld>
            <a:endParaRPr lang="en-US" dirty="0"/>
          </a:p>
        </p:txBody>
      </p:sp>
      <p:sp>
        <p:nvSpPr>
          <p:cNvPr id="4" name="TextBox 3">
            <a:extLst>
              <a:ext uri="{FF2B5EF4-FFF2-40B4-BE49-F238E27FC236}">
                <a16:creationId xmlns:a16="http://schemas.microsoft.com/office/drawing/2014/main" id="{6E6E6191-7480-1F2D-E002-13FC96CB88DF}"/>
              </a:ext>
            </a:extLst>
          </p:cNvPr>
          <p:cNvSpPr txBox="1"/>
          <p:nvPr/>
        </p:nvSpPr>
        <p:spPr>
          <a:xfrm>
            <a:off x="4034581" y="6220238"/>
            <a:ext cx="3993514" cy="311175"/>
          </a:xfrm>
          <a:prstGeom prst="rect">
            <a:avLst/>
          </a:prstGeom>
          <a:noFill/>
        </p:spPr>
        <p:txBody>
          <a:bodyPr wrap="square" rtlCol="0">
            <a:spAutoFit/>
          </a:bodyPr>
          <a:lstStyle/>
          <a:p>
            <a:pPr defTabSz="361188">
              <a:spcAft>
                <a:spcPts val="600"/>
              </a:spcAft>
            </a:pPr>
            <a:r>
              <a:rPr lang="en-US" sz="1422" kern="1200" dirty="0">
                <a:solidFill>
                  <a:schemeClr val="tx1"/>
                </a:solidFill>
                <a:latin typeface="+mn-lt"/>
                <a:ea typeface="+mn-ea"/>
                <a:cs typeface="+mn-cs"/>
              </a:rPr>
              <a:t>Fig. 3: Effect of modifying weights of instances.</a:t>
            </a:r>
            <a:endParaRPr lang="en-US" dirty="0"/>
          </a:p>
        </p:txBody>
      </p:sp>
      <p:pic>
        <p:nvPicPr>
          <p:cNvPr id="7" name="Graphic 6">
            <a:extLst>
              <a:ext uri="{FF2B5EF4-FFF2-40B4-BE49-F238E27FC236}">
                <a16:creationId xmlns:a16="http://schemas.microsoft.com/office/drawing/2014/main" id="{3557F581-D538-C999-6B24-C26786B3F2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81481" y="3376317"/>
            <a:ext cx="7200847" cy="2722731"/>
          </a:xfrm>
          <a:prstGeom prst="rect">
            <a:avLst/>
          </a:prstGeom>
        </p:spPr>
      </p:pic>
    </p:spTree>
    <p:extLst>
      <p:ext uri="{BB962C8B-B14F-4D97-AF65-F5344CB8AC3E}">
        <p14:creationId xmlns:p14="http://schemas.microsoft.com/office/powerpoint/2010/main" val="17967725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White bulbs with a yellow one standing out">
            <a:extLst>
              <a:ext uri="{FF2B5EF4-FFF2-40B4-BE49-F238E27FC236}">
                <a16:creationId xmlns:a16="http://schemas.microsoft.com/office/drawing/2014/main" id="{7FFC23DD-230B-37CC-52CB-19AC3C3F2EA0}"/>
              </a:ext>
            </a:extLst>
          </p:cNvPr>
          <p:cNvPicPr>
            <a:picLocks noChangeAspect="1"/>
          </p:cNvPicPr>
          <p:nvPr/>
        </p:nvPicPr>
        <p:blipFill rotWithShape="1">
          <a:blip r:embed="rId2"/>
          <a:srcRect l="12433" r="28301" b="-1"/>
          <a:stretch/>
        </p:blipFill>
        <p:spPr>
          <a:xfrm>
            <a:off x="6103027" y="10"/>
            <a:ext cx="6088971" cy="6857990"/>
          </a:xfrm>
          <a:prstGeom prst="rect">
            <a:avLst/>
          </a:prstGeom>
        </p:spPr>
      </p:pic>
      <p:sp useBgFill="1">
        <p:nvSpPr>
          <p:cNvPr id="27" name="Rectangle 26">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848D88-4825-2E7C-6C51-C450BB0FD9BB}"/>
              </a:ext>
            </a:extLst>
          </p:cNvPr>
          <p:cNvSpPr>
            <a:spLocks noGrp="1"/>
          </p:cNvSpPr>
          <p:nvPr>
            <p:ph type="title"/>
          </p:nvPr>
        </p:nvSpPr>
        <p:spPr>
          <a:xfrm>
            <a:off x="761801" y="328512"/>
            <a:ext cx="4778387" cy="1628970"/>
          </a:xfrm>
        </p:spPr>
        <p:txBody>
          <a:bodyPr anchor="ctr">
            <a:normAutofit/>
          </a:bodyPr>
          <a:lstStyle/>
          <a:p>
            <a:r>
              <a:rPr lang="en-US" sz="4000"/>
              <a:t>Conclusion</a:t>
            </a:r>
          </a:p>
        </p:txBody>
      </p:sp>
      <p:sp>
        <p:nvSpPr>
          <p:cNvPr id="3" name="Content Placeholder 2">
            <a:extLst>
              <a:ext uri="{FF2B5EF4-FFF2-40B4-BE49-F238E27FC236}">
                <a16:creationId xmlns:a16="http://schemas.microsoft.com/office/drawing/2014/main" id="{198D86F0-2D1E-4DFB-F8AD-A1C0A3AFDCB4}"/>
              </a:ext>
            </a:extLst>
          </p:cNvPr>
          <p:cNvSpPr>
            <a:spLocks noGrp="1"/>
          </p:cNvSpPr>
          <p:nvPr>
            <p:ph idx="1"/>
          </p:nvPr>
        </p:nvSpPr>
        <p:spPr>
          <a:xfrm>
            <a:off x="761801" y="2884929"/>
            <a:ext cx="4659756" cy="3374137"/>
          </a:xfrm>
        </p:spPr>
        <p:txBody>
          <a:bodyPr anchor="ctr">
            <a:normAutofit/>
          </a:bodyPr>
          <a:lstStyle/>
          <a:p>
            <a:pPr algn="just"/>
            <a:r>
              <a:rPr lang="en-US" sz="1900" dirty="0"/>
              <a:t>In this thesis, new venues in the imbalanced domain have been explored.</a:t>
            </a:r>
          </a:p>
          <a:p>
            <a:pPr algn="just"/>
            <a:r>
              <a:rPr lang="en-US" sz="1900" dirty="0"/>
              <a:t>New approaches based on instance characteristics have been developed. </a:t>
            </a:r>
          </a:p>
          <a:p>
            <a:pPr algn="just"/>
            <a:r>
              <a:rPr lang="en-US" sz="1900" dirty="0"/>
              <a:t>The proposed approaches show promising results.</a:t>
            </a:r>
          </a:p>
          <a:p>
            <a:pPr algn="just"/>
            <a:r>
              <a:rPr lang="en-US" sz="1900" dirty="0"/>
              <a:t>This research gives a new direction in the imbalanced domain and paves the way for the development of new strategies that are based on data-specific characteristics.</a:t>
            </a:r>
          </a:p>
        </p:txBody>
      </p:sp>
      <p:sp>
        <p:nvSpPr>
          <p:cNvPr id="5" name="Slide Number Placeholder 4">
            <a:extLst>
              <a:ext uri="{FF2B5EF4-FFF2-40B4-BE49-F238E27FC236}">
                <a16:creationId xmlns:a16="http://schemas.microsoft.com/office/drawing/2014/main" id="{140A35AA-F08B-ED33-BC6B-F35D2CC84EC3}"/>
              </a:ext>
            </a:extLst>
          </p:cNvPr>
          <p:cNvSpPr>
            <a:spLocks noGrp="1"/>
          </p:cNvSpPr>
          <p:nvPr>
            <p:ph type="sldNum" sz="quarter" idx="12"/>
          </p:nvPr>
        </p:nvSpPr>
        <p:spPr>
          <a:xfrm>
            <a:off x="10515600" y="6356350"/>
            <a:ext cx="1462825" cy="365125"/>
          </a:xfrm>
        </p:spPr>
        <p:txBody>
          <a:bodyPr>
            <a:normAutofit/>
          </a:bodyPr>
          <a:lstStyle/>
          <a:p>
            <a:pPr>
              <a:spcAft>
                <a:spcPts val="600"/>
              </a:spcAft>
            </a:pPr>
            <a:fld id="{F34593AA-D070-4490-B510-EC7BD1F5F497}" type="slidenum">
              <a:rPr lang="en-US">
                <a:solidFill>
                  <a:srgbClr val="FFFFFF"/>
                </a:solidFill>
              </a:rPr>
              <a:pPr>
                <a:spcAft>
                  <a:spcPts val="600"/>
                </a:spcAft>
              </a:pPr>
              <a:t>60</a:t>
            </a:fld>
            <a:endParaRPr lang="en-US">
              <a:solidFill>
                <a:srgbClr val="FFFFFF"/>
              </a:solidFill>
            </a:endParaRPr>
          </a:p>
        </p:txBody>
      </p:sp>
    </p:spTree>
    <p:extLst>
      <p:ext uri="{BB962C8B-B14F-4D97-AF65-F5344CB8AC3E}">
        <p14:creationId xmlns:p14="http://schemas.microsoft.com/office/powerpoint/2010/main" val="36030627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0E7E4C-CEA6-3CB8-77FA-36089C9220F5}"/>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Publications</a:t>
            </a:r>
          </a:p>
        </p:txBody>
      </p:sp>
      <p:sp>
        <p:nvSpPr>
          <p:cNvPr id="21" name="Rectangle 2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69481B73-0310-35C0-F427-1F70EFED733D}"/>
              </a:ext>
            </a:extLst>
          </p:cNvPr>
          <p:cNvSpPr>
            <a:spLocks noGrp="1"/>
          </p:cNvSpPr>
          <p:nvPr>
            <p:ph type="sldNum" sz="quarter" idx="12"/>
          </p:nvPr>
        </p:nvSpPr>
        <p:spPr>
          <a:xfrm>
            <a:off x="11426275" y="6355399"/>
            <a:ext cx="672957" cy="343768"/>
          </a:xfrm>
        </p:spPr>
        <p:txBody>
          <a:bodyPr anchor="ctr">
            <a:normAutofit/>
          </a:bodyPr>
          <a:lstStyle/>
          <a:p>
            <a:pPr algn="ctr">
              <a:spcAft>
                <a:spcPts val="600"/>
              </a:spcAft>
            </a:pPr>
            <a:fld id="{F34593AA-D070-4490-B510-EC7BD1F5F497}" type="slidenum">
              <a:rPr lang="en-US" sz="1400">
                <a:solidFill>
                  <a:schemeClr val="tx1"/>
                </a:solidFill>
              </a:rPr>
              <a:pPr algn="ctr">
                <a:spcAft>
                  <a:spcPts val="600"/>
                </a:spcAft>
              </a:pPr>
              <a:t>61</a:t>
            </a:fld>
            <a:endParaRPr lang="en-US" sz="1400" dirty="0">
              <a:solidFill>
                <a:schemeClr val="tx1"/>
              </a:solidFill>
            </a:endParaRPr>
          </a:p>
        </p:txBody>
      </p:sp>
      <p:sp>
        <p:nvSpPr>
          <p:cNvPr id="3" name="Content Placeholder 2">
            <a:extLst>
              <a:ext uri="{FF2B5EF4-FFF2-40B4-BE49-F238E27FC236}">
                <a16:creationId xmlns:a16="http://schemas.microsoft.com/office/drawing/2014/main" id="{D6BA27C8-85C0-F216-FF7F-1A2CFFA02FC2}"/>
              </a:ext>
            </a:extLst>
          </p:cNvPr>
          <p:cNvSpPr>
            <a:spLocks noGrp="1"/>
          </p:cNvSpPr>
          <p:nvPr>
            <p:ph idx="1"/>
          </p:nvPr>
        </p:nvSpPr>
        <p:spPr>
          <a:xfrm>
            <a:off x="1155548" y="2217343"/>
            <a:ext cx="9880893" cy="3959619"/>
          </a:xfrm>
        </p:spPr>
        <p:txBody>
          <a:bodyPr>
            <a:normAutofit/>
          </a:bodyPr>
          <a:lstStyle/>
          <a:p>
            <a:pPr marL="0" indent="0" algn="just">
              <a:buNone/>
            </a:pPr>
            <a:r>
              <a:rPr lang="en-US" sz="1800" b="1" i="0" dirty="0">
                <a:effectLst/>
              </a:rPr>
              <a:t>Published</a:t>
            </a:r>
          </a:p>
          <a:p>
            <a:pPr lvl="1" algn="just"/>
            <a:r>
              <a:rPr lang="en-US" sz="1500" b="1" i="0" dirty="0">
                <a:effectLst/>
              </a:rPr>
              <a:t>Newaz, A</a:t>
            </a:r>
            <a:r>
              <a:rPr lang="en-US" sz="1500" i="0" dirty="0">
                <a:effectLst/>
              </a:rPr>
              <a:t>., </a:t>
            </a:r>
            <a:r>
              <a:rPr lang="en-US" sz="1500" i="0" dirty="0" err="1">
                <a:effectLst/>
              </a:rPr>
              <a:t>Mohosheu</a:t>
            </a:r>
            <a:r>
              <a:rPr lang="en-US" sz="1500" i="0" dirty="0">
                <a:effectLst/>
              </a:rPr>
              <a:t>, M.S., Al Noman, M.A. and </a:t>
            </a:r>
            <a:r>
              <a:rPr lang="en-US" sz="1500" i="0" dirty="0" err="1">
                <a:effectLst/>
              </a:rPr>
              <a:t>Jabid</a:t>
            </a:r>
            <a:r>
              <a:rPr lang="en-US" sz="1500" i="0" dirty="0">
                <a:effectLst/>
              </a:rPr>
              <a:t>, T., 2024, April. </a:t>
            </a:r>
            <a:r>
              <a:rPr lang="en-US" sz="1500" i="0" dirty="0" err="1">
                <a:effectLst/>
              </a:rPr>
              <a:t>iBRF</a:t>
            </a:r>
            <a:r>
              <a:rPr lang="en-US" sz="1500" i="0" dirty="0">
                <a:effectLst/>
              </a:rPr>
              <a:t>: Improved Balanced Random Forest Classifier. In 2024 35th Conference of Open Innovations Association (FRUCT) (pp. 501-508). IEEE. DOI: </a:t>
            </a:r>
            <a:r>
              <a:rPr lang="en-US" sz="1500" i="0" dirty="0">
                <a:effectLst/>
                <a:hlinkClick r:id="rId2"/>
              </a:rPr>
              <a:t>https://doi.org/10.23919/FRUCT61870.2024.10516372</a:t>
            </a:r>
            <a:r>
              <a:rPr lang="en-US" sz="1500" i="0" dirty="0">
                <a:effectLst/>
              </a:rPr>
              <a:t>.</a:t>
            </a:r>
          </a:p>
          <a:p>
            <a:pPr lvl="1" algn="just"/>
            <a:r>
              <a:rPr lang="en-US" sz="1500" dirty="0" err="1"/>
              <a:t>Mohosheu</a:t>
            </a:r>
            <a:r>
              <a:rPr lang="en-US" sz="1500" dirty="0"/>
              <a:t>, M.S., al Noman, M.A., </a:t>
            </a:r>
            <a:r>
              <a:rPr lang="en-US" sz="1500" b="1" dirty="0"/>
              <a:t>Newaz, A</a:t>
            </a:r>
            <a:r>
              <a:rPr lang="en-US" sz="1500" dirty="0"/>
              <a:t>. and </a:t>
            </a:r>
            <a:r>
              <a:rPr lang="en-US" sz="1500" dirty="0" err="1"/>
              <a:t>Jabid</a:t>
            </a:r>
            <a:r>
              <a:rPr lang="en-US" sz="1500" dirty="0"/>
              <a:t>, T., 2024, May. A Comprehensive Evaluation of Sampling Techniques in Addressing Class Imbalance Across Diverse Datasets. In 2024 6th International Conference on Electrical Engineering and Information and Communication Technology (ICEEICT) (pp. 1008-1013). IEEE. DOI: </a:t>
            </a:r>
            <a:r>
              <a:rPr lang="en-US" sz="1500" dirty="0">
                <a:hlinkClick r:id="rId3"/>
              </a:rPr>
              <a:t>https://doi.org/10.1109/ICEEICT62016.2024.10534464</a:t>
            </a:r>
            <a:r>
              <a:rPr lang="en-US" sz="1500" dirty="0"/>
              <a:t>.</a:t>
            </a:r>
          </a:p>
          <a:p>
            <a:pPr marL="0" indent="0" algn="just">
              <a:buNone/>
            </a:pPr>
            <a:r>
              <a:rPr lang="en-US" sz="1800" b="1" dirty="0"/>
              <a:t>Under Review</a:t>
            </a:r>
          </a:p>
          <a:p>
            <a:pPr lvl="1" algn="just"/>
            <a:r>
              <a:rPr lang="en-US" sz="1500" b="1" i="0" dirty="0">
                <a:effectLst/>
                <a:latin typeface="NimbusRomNo9L-Medi"/>
              </a:rPr>
              <a:t>Newaz, A.</a:t>
            </a:r>
            <a:r>
              <a:rPr lang="en-US" sz="1500" b="0" i="0" dirty="0">
                <a:effectLst/>
                <a:latin typeface="NimbusRomNo9L-Regu"/>
              </a:rPr>
              <a:t>, </a:t>
            </a:r>
            <a:r>
              <a:rPr lang="en-US" sz="1500" b="0" i="0" dirty="0" err="1">
                <a:effectLst/>
                <a:latin typeface="NimbusRomNo9L-Regu"/>
              </a:rPr>
              <a:t>Jabid</a:t>
            </a:r>
            <a:r>
              <a:rPr lang="en-US" sz="1500" b="0" i="0" dirty="0">
                <a:effectLst/>
                <a:latin typeface="NimbusRomNo9L-Regu"/>
              </a:rPr>
              <a:t>, T. </a:t>
            </a:r>
            <a:r>
              <a:rPr lang="en-US" sz="1500" dirty="0"/>
              <a:t>“</a:t>
            </a:r>
            <a:r>
              <a:rPr lang="en-US" sz="1500" dirty="0" err="1"/>
              <a:t>iCost</a:t>
            </a:r>
            <a:r>
              <a:rPr lang="en-US" sz="1500" dirty="0"/>
              <a:t>: A Novel Instance Complexity Based Cost-Sensitive Learning Framework for Imbalanced Classification.” [Under review in ICDM – 2024]</a:t>
            </a:r>
          </a:p>
          <a:p>
            <a:pPr lvl="1" algn="just"/>
            <a:r>
              <a:rPr lang="en-US" sz="1500" b="1" i="0" dirty="0">
                <a:effectLst/>
                <a:latin typeface="NimbusRomNo9L-Medi"/>
              </a:rPr>
              <a:t>Newaz, A.</a:t>
            </a:r>
            <a:r>
              <a:rPr lang="en-US" sz="1500" b="0" i="0" dirty="0">
                <a:effectLst/>
                <a:latin typeface="NimbusRomNo9L-Regu"/>
              </a:rPr>
              <a:t>, </a:t>
            </a:r>
            <a:r>
              <a:rPr lang="en-US" sz="1500" b="0" i="0" dirty="0" err="1">
                <a:effectLst/>
                <a:latin typeface="NimbusRomNo9L-Regu"/>
              </a:rPr>
              <a:t>Mohosheu</a:t>
            </a:r>
            <a:r>
              <a:rPr lang="en-US" sz="1500" b="0" i="0" dirty="0">
                <a:effectLst/>
                <a:latin typeface="NimbusRomNo9L-Regu"/>
              </a:rPr>
              <a:t>, M.S., </a:t>
            </a:r>
            <a:r>
              <a:rPr lang="en-US" sz="1500" b="0" i="0" dirty="0" err="1">
                <a:effectLst/>
                <a:latin typeface="NimbusRomNo9L-Regu"/>
              </a:rPr>
              <a:t>Jabid</a:t>
            </a:r>
            <a:r>
              <a:rPr lang="en-US" sz="1500" b="0" i="0" dirty="0">
                <a:effectLst/>
                <a:latin typeface="NimbusRomNo9L-Regu"/>
              </a:rPr>
              <a:t>, T.  “</a:t>
            </a:r>
            <a:r>
              <a:rPr lang="en-US" sz="1500" dirty="0"/>
              <a:t>A Unified Sampling Framework to Jointly Address Class Imbalance and Overlapping for Imbalanced Learning.” [under review in Knowledge and Information Systems journal]</a:t>
            </a:r>
            <a:br>
              <a:rPr lang="en-US" sz="1500" dirty="0"/>
            </a:br>
            <a:br>
              <a:rPr lang="en-US" sz="1500" dirty="0"/>
            </a:br>
            <a:endParaRPr lang="en-US" sz="1500" dirty="0"/>
          </a:p>
        </p:txBody>
      </p:sp>
    </p:spTree>
    <p:extLst>
      <p:ext uri="{BB962C8B-B14F-4D97-AF65-F5344CB8AC3E}">
        <p14:creationId xmlns:p14="http://schemas.microsoft.com/office/powerpoint/2010/main" val="6682602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E4D10D3-54D2-4E70-BCAD-ADA1E0ED883F}"/>
              </a:ext>
            </a:extLst>
          </p:cNvPr>
          <p:cNvSpPr>
            <a:spLocks noGrp="1"/>
          </p:cNvSpPr>
          <p:nvPr>
            <p:ph type="subTitle" idx="1"/>
          </p:nvPr>
        </p:nvSpPr>
        <p:spPr>
          <a:xfrm>
            <a:off x="9720072" y="5577840"/>
            <a:ext cx="1399432" cy="341443"/>
          </a:xfrm>
        </p:spPr>
        <p:txBody>
          <a:bodyPr>
            <a:normAutofit/>
          </a:bodyPr>
          <a:lstStyle/>
          <a:p>
            <a:r>
              <a:rPr lang="en-US" sz="1600" dirty="0"/>
              <a:t>Thank you</a:t>
            </a:r>
          </a:p>
        </p:txBody>
      </p:sp>
    </p:spTree>
    <p:extLst>
      <p:ext uri="{BB962C8B-B14F-4D97-AF65-F5344CB8AC3E}">
        <p14:creationId xmlns:p14="http://schemas.microsoft.com/office/powerpoint/2010/main" val="142980413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8DB85D-7E42-4F63-9AC2-0C88FF7F94FF}"/>
              </a:ext>
            </a:extLst>
          </p:cNvPr>
          <p:cNvSpPr>
            <a:spLocks noGrp="1"/>
          </p:cNvSpPr>
          <p:nvPr>
            <p:ph type="title"/>
          </p:nvPr>
        </p:nvSpPr>
        <p:spPr>
          <a:xfrm>
            <a:off x="1115568" y="509521"/>
            <a:ext cx="10232136" cy="1014984"/>
          </a:xfrm>
        </p:spPr>
        <p:txBody>
          <a:bodyPr vert="horz" lIns="91440" tIns="45720" rIns="91440" bIns="45720" rtlCol="0" anchor="ctr">
            <a:normAutofit/>
          </a:bodyPr>
          <a:lstStyle/>
          <a:p>
            <a:r>
              <a:rPr lang="en-US" sz="4000" kern="1200" cap="none">
                <a:solidFill>
                  <a:schemeClr val="tx1"/>
                </a:solidFill>
                <a:latin typeface="+mj-lt"/>
                <a:ea typeface="+mj-ea"/>
                <a:cs typeface="+mj-cs"/>
              </a:rPr>
              <a:t>Popular Approaches</a:t>
            </a:r>
            <a:endParaRPr lang="en-US" sz="4000" kern="120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F4B7FE1-63E2-42E3-9E82-59C53B9B611E}"/>
              </a:ext>
            </a:extLst>
          </p:cNvPr>
          <p:cNvSpPr>
            <a:spLocks/>
          </p:cNvSpPr>
          <p:nvPr/>
        </p:nvSpPr>
        <p:spPr>
          <a:xfrm>
            <a:off x="1024129" y="2447256"/>
            <a:ext cx="5468112" cy="3171794"/>
          </a:xfrm>
          <a:prstGeom prst="rect">
            <a:avLst/>
          </a:prstGeom>
        </p:spPr>
        <p:txBody>
          <a:bodyPr>
            <a:normAutofit/>
          </a:bodyPr>
          <a:lstStyle/>
          <a:p>
            <a:pPr algn="ctr" defTabSz="374904">
              <a:spcAft>
                <a:spcPts val="600"/>
              </a:spcAft>
            </a:pPr>
            <a:r>
              <a:rPr lang="en-US" kern="1200" dirty="0">
                <a:solidFill>
                  <a:schemeClr val="tx1"/>
                </a:solidFill>
                <a:latin typeface="+mn-lt"/>
                <a:ea typeface="+mn-ea"/>
                <a:cs typeface="+mn-cs"/>
              </a:rPr>
              <a:t>Oversampling</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SMOTE (Synthetic Minority Oversampling Technique)</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G-SMOTE (Geometric SMOTE)</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BS-SMOTE (Borderline SMOTE)</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ADASYN (Adaptive SMOTE)</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DB-SMOTE (Density Based SMOTE)</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ROSE (Random oversampling examples)</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a:t>
            </a:r>
            <a:r>
              <a:rPr lang="en-US" kern="1200" dirty="0" err="1">
                <a:solidFill>
                  <a:schemeClr val="tx1"/>
                </a:solidFill>
                <a:latin typeface="+mn-lt"/>
                <a:ea typeface="+mn-ea"/>
                <a:cs typeface="+mn-cs"/>
              </a:rPr>
              <a:t>ProWsyn</a:t>
            </a:r>
            <a:r>
              <a:rPr lang="en-US" kern="1200" dirty="0">
                <a:solidFill>
                  <a:schemeClr val="tx1"/>
                </a:solidFill>
                <a:latin typeface="+mn-lt"/>
                <a:ea typeface="+mn-ea"/>
                <a:cs typeface="+mn-cs"/>
              </a:rPr>
              <a:t> (Proximity Weighted Synthetic oversampling</a:t>
            </a:r>
            <a:r>
              <a:rPr lang="en-US" sz="1476" kern="1200" dirty="0">
                <a:solidFill>
                  <a:schemeClr val="tx1"/>
                </a:solidFill>
                <a:latin typeface="+mn-lt"/>
                <a:ea typeface="+mn-ea"/>
                <a:cs typeface="+mn-cs"/>
              </a:rPr>
              <a:t>)</a:t>
            </a:r>
          </a:p>
          <a:p>
            <a:pPr marL="0" indent="0">
              <a:spcAft>
                <a:spcPts val="600"/>
              </a:spcAft>
              <a:buNone/>
            </a:pPr>
            <a:endParaRPr lang="en-US" sz="1500" dirty="0"/>
          </a:p>
        </p:txBody>
      </p:sp>
      <p:sp>
        <p:nvSpPr>
          <p:cNvPr id="4" name="Content Placeholder 3">
            <a:extLst>
              <a:ext uri="{FF2B5EF4-FFF2-40B4-BE49-F238E27FC236}">
                <a16:creationId xmlns:a16="http://schemas.microsoft.com/office/drawing/2014/main" id="{1E36EE13-F096-4D33-B9D1-374DF6AFF2C3}"/>
              </a:ext>
            </a:extLst>
          </p:cNvPr>
          <p:cNvSpPr>
            <a:spLocks/>
          </p:cNvSpPr>
          <p:nvPr/>
        </p:nvSpPr>
        <p:spPr>
          <a:xfrm>
            <a:off x="6603686" y="2484257"/>
            <a:ext cx="5121970" cy="2834957"/>
          </a:xfrm>
          <a:prstGeom prst="rect">
            <a:avLst/>
          </a:prstGeom>
        </p:spPr>
        <p:txBody>
          <a:bodyPr>
            <a:normAutofit/>
          </a:bodyPr>
          <a:lstStyle/>
          <a:p>
            <a:pPr algn="ctr" defTabSz="374904">
              <a:spcAft>
                <a:spcPts val="600"/>
              </a:spcAft>
            </a:pPr>
            <a:r>
              <a:rPr lang="en-US" kern="1200" dirty="0">
                <a:solidFill>
                  <a:schemeClr val="tx1"/>
                </a:solidFill>
                <a:latin typeface="+mn-lt"/>
                <a:ea typeface="+mn-ea"/>
                <a:cs typeface="+mn-cs"/>
              </a:rPr>
              <a:t>Undersampling</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RUS (Random Undersampling)</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IRUS (Inverse Random Undersampling)</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IHT (Instance Hardness Threshold)</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ENN (Edited Nearest Neighbors)</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NCL (Neighborhood Cleaning Rule)</a:t>
            </a:r>
          </a:p>
          <a:p>
            <a:pPr defTabSz="374904">
              <a:spcAft>
                <a:spcPts val="600"/>
              </a:spcAft>
              <a:buFont typeface="Wingdings" panose="05000000000000000000" pitchFamily="2" charset="2"/>
              <a:buChar char="§"/>
            </a:pPr>
            <a:r>
              <a:rPr lang="en-US" kern="1200" dirty="0">
                <a:solidFill>
                  <a:schemeClr val="tx1"/>
                </a:solidFill>
                <a:latin typeface="+mn-lt"/>
                <a:ea typeface="+mn-ea"/>
                <a:cs typeface="+mn-cs"/>
              </a:rPr>
              <a:t> CBEUS (Cluster Based Evolutionary Undersampling)</a:t>
            </a:r>
          </a:p>
          <a:p>
            <a:pPr marL="0" indent="0">
              <a:spcAft>
                <a:spcPts val="600"/>
              </a:spcAft>
              <a:buNone/>
            </a:pPr>
            <a:endParaRPr lang="en-US" dirty="0"/>
          </a:p>
        </p:txBody>
      </p:sp>
      <p:sp>
        <p:nvSpPr>
          <p:cNvPr id="6" name="Slide Number Placeholder 5">
            <a:extLst>
              <a:ext uri="{FF2B5EF4-FFF2-40B4-BE49-F238E27FC236}">
                <a16:creationId xmlns:a16="http://schemas.microsoft.com/office/drawing/2014/main" id="{8E98803A-E37C-D91B-6C2F-486AA9FFD239}"/>
              </a:ext>
            </a:extLst>
          </p:cNvPr>
          <p:cNvSpPr>
            <a:spLocks/>
          </p:cNvSpPr>
          <p:nvPr/>
        </p:nvSpPr>
        <p:spPr>
          <a:xfrm>
            <a:off x="11320395" y="5781883"/>
            <a:ext cx="626792" cy="262301"/>
          </a:xfrm>
          <a:prstGeom prst="rect">
            <a:avLst/>
          </a:prstGeom>
        </p:spPr>
        <p:txBody>
          <a:bodyPr/>
          <a:lstStyle/>
          <a:p>
            <a:pPr defTabSz="374904">
              <a:spcAft>
                <a:spcPts val="600"/>
              </a:spcAft>
            </a:pPr>
            <a:fld id="{F34593AA-D070-4490-B510-EC7BD1F5F497}" type="slidenum">
              <a:rPr lang="en-US" sz="1312" kern="1200">
                <a:solidFill>
                  <a:schemeClr val="tx1"/>
                </a:solidFill>
                <a:latin typeface="+mn-lt"/>
                <a:ea typeface="+mn-ea"/>
                <a:cs typeface="+mn-cs"/>
              </a:rPr>
              <a:pPr defTabSz="374904">
                <a:spcAft>
                  <a:spcPts val="600"/>
                </a:spcAft>
              </a:pPr>
              <a:t>7</a:t>
            </a:fld>
            <a:endParaRPr lang="en-US" sz="1600" dirty="0"/>
          </a:p>
        </p:txBody>
      </p:sp>
      <p:sp>
        <p:nvSpPr>
          <p:cNvPr id="7" name="TextBox 6">
            <a:extLst>
              <a:ext uri="{FF2B5EF4-FFF2-40B4-BE49-F238E27FC236}">
                <a16:creationId xmlns:a16="http://schemas.microsoft.com/office/drawing/2014/main" id="{71DE0071-6E63-F753-E097-576A17C96762}"/>
              </a:ext>
            </a:extLst>
          </p:cNvPr>
          <p:cNvSpPr txBox="1"/>
          <p:nvPr/>
        </p:nvSpPr>
        <p:spPr>
          <a:xfrm>
            <a:off x="1602184" y="1673352"/>
            <a:ext cx="8632111" cy="646331"/>
          </a:xfrm>
          <a:prstGeom prst="rect">
            <a:avLst/>
          </a:prstGeom>
          <a:noFill/>
        </p:spPr>
        <p:txBody>
          <a:bodyPr wrap="square" rtlCol="0">
            <a:spAutoFit/>
          </a:bodyPr>
          <a:lstStyle/>
          <a:p>
            <a:pPr algn="just" defTabSz="374904">
              <a:spcAft>
                <a:spcPts val="600"/>
              </a:spcAft>
            </a:pPr>
            <a:r>
              <a:rPr lang="en-US" kern="1200" dirty="0">
                <a:solidFill>
                  <a:schemeClr val="tx1"/>
                </a:solidFill>
                <a:latin typeface="+mn-lt"/>
                <a:ea typeface="+mn-ea"/>
                <a:cs typeface="+mn-cs"/>
              </a:rPr>
              <a:t>A wide variety of techniques have been developed over the years for imbalanced classification task. Some of the most popular approaches are as follows.</a:t>
            </a:r>
            <a:endParaRPr lang="en-US" dirty="0"/>
          </a:p>
        </p:txBody>
      </p:sp>
    </p:spTree>
    <p:extLst>
      <p:ext uri="{BB962C8B-B14F-4D97-AF65-F5344CB8AC3E}">
        <p14:creationId xmlns:p14="http://schemas.microsoft.com/office/powerpoint/2010/main" val="3333653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8DB85D-7E42-4F63-9AC2-0C88FF7F94FF}"/>
              </a:ext>
            </a:extLst>
          </p:cNvPr>
          <p:cNvSpPr>
            <a:spLocks noGrp="1"/>
          </p:cNvSpPr>
          <p:nvPr>
            <p:ph type="title"/>
          </p:nvPr>
        </p:nvSpPr>
        <p:spPr>
          <a:xfrm>
            <a:off x="841248" y="251312"/>
            <a:ext cx="10506456" cy="1010264"/>
          </a:xfrm>
        </p:spPr>
        <p:txBody>
          <a:bodyPr vert="horz" lIns="91440" tIns="45720" rIns="91440" bIns="45720" rtlCol="0" anchor="ctr">
            <a:normAutofit/>
          </a:bodyPr>
          <a:lstStyle/>
          <a:p>
            <a:r>
              <a:rPr lang="en-US" kern="1200" cap="none">
                <a:solidFill>
                  <a:schemeClr val="tx1"/>
                </a:solidFill>
                <a:latin typeface="+mj-lt"/>
                <a:ea typeface="+mj-ea"/>
                <a:cs typeface="+mj-cs"/>
              </a:rPr>
              <a:t>Popular Approaches</a:t>
            </a:r>
            <a:endParaRPr lang="en-US" kern="120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F4B7FE1-63E2-42E3-9E82-59C53B9B611E}"/>
              </a:ext>
            </a:extLst>
          </p:cNvPr>
          <p:cNvSpPr>
            <a:spLocks/>
          </p:cNvSpPr>
          <p:nvPr/>
        </p:nvSpPr>
        <p:spPr>
          <a:xfrm>
            <a:off x="916554" y="1862691"/>
            <a:ext cx="3255368" cy="1946048"/>
          </a:xfrm>
          <a:prstGeom prst="rect">
            <a:avLst/>
          </a:prstGeom>
        </p:spPr>
        <p:txBody>
          <a:bodyPr>
            <a:normAutofit fontScale="92500" lnSpcReduction="20000"/>
          </a:bodyPr>
          <a:lstStyle/>
          <a:p>
            <a:pPr algn="ctr" defTabSz="425196">
              <a:spcAft>
                <a:spcPts val="600"/>
              </a:spcAft>
            </a:pPr>
            <a:r>
              <a:rPr lang="en-US" kern="1200" dirty="0">
                <a:solidFill>
                  <a:schemeClr val="tx1"/>
                </a:solidFill>
                <a:latin typeface="+mn-lt"/>
                <a:ea typeface="+mn-ea"/>
                <a:cs typeface="+mn-cs"/>
              </a:rPr>
              <a:t>Hybrid Sampling</a:t>
            </a:r>
          </a:p>
          <a:p>
            <a:pPr algn="ctr" defTabSz="425196">
              <a:spcAft>
                <a:spcPts val="600"/>
              </a:spcAft>
            </a:pPr>
            <a:endParaRPr lang="en-US" kern="1200" dirty="0">
              <a:solidFill>
                <a:schemeClr val="tx1"/>
              </a:solidFill>
              <a:latin typeface="+mn-lt"/>
              <a:ea typeface="+mn-ea"/>
              <a:cs typeface="+mn-cs"/>
            </a:endParaRPr>
          </a:p>
          <a:p>
            <a:pPr defTabSz="425196">
              <a:spcAft>
                <a:spcPts val="600"/>
              </a:spcAft>
              <a:buFont typeface="Wingdings" panose="05000000000000000000" pitchFamily="2" charset="2"/>
              <a:buChar char="§"/>
            </a:pPr>
            <a:r>
              <a:rPr lang="en-US" kern="1200" dirty="0">
                <a:solidFill>
                  <a:schemeClr val="tx1"/>
                </a:solidFill>
                <a:latin typeface="+mn-lt"/>
                <a:ea typeface="+mn-ea"/>
                <a:cs typeface="+mn-cs"/>
              </a:rPr>
              <a:t> SMOTE-ENN</a:t>
            </a:r>
          </a:p>
          <a:p>
            <a:pPr defTabSz="425196">
              <a:spcAft>
                <a:spcPts val="600"/>
              </a:spcAft>
              <a:buFont typeface="Wingdings" panose="05000000000000000000" pitchFamily="2" charset="2"/>
              <a:buChar char="§"/>
            </a:pPr>
            <a:r>
              <a:rPr lang="en-US" kern="1200" dirty="0">
                <a:solidFill>
                  <a:schemeClr val="tx1"/>
                </a:solidFill>
                <a:latin typeface="+mn-lt"/>
                <a:ea typeface="+mn-ea"/>
                <a:cs typeface="+mn-cs"/>
              </a:rPr>
              <a:t> SMOTE-CNN</a:t>
            </a:r>
          </a:p>
          <a:p>
            <a:pPr defTabSz="425196">
              <a:spcAft>
                <a:spcPts val="600"/>
              </a:spcAft>
              <a:buFont typeface="Wingdings" panose="05000000000000000000" pitchFamily="2" charset="2"/>
              <a:buChar char="§"/>
            </a:pPr>
            <a:r>
              <a:rPr lang="en-US" kern="1200" dirty="0">
                <a:solidFill>
                  <a:schemeClr val="tx1"/>
                </a:solidFill>
                <a:latin typeface="+mn-lt"/>
                <a:ea typeface="+mn-ea"/>
                <a:cs typeface="+mn-cs"/>
              </a:rPr>
              <a:t> SMOTE-Tomek</a:t>
            </a:r>
          </a:p>
          <a:p>
            <a:pPr defTabSz="425196">
              <a:spcAft>
                <a:spcPts val="600"/>
              </a:spcAft>
              <a:buFont typeface="Wingdings" panose="05000000000000000000" pitchFamily="2" charset="2"/>
              <a:buChar char="§"/>
            </a:pPr>
            <a:r>
              <a:rPr lang="en-US" kern="1200" dirty="0">
                <a:solidFill>
                  <a:schemeClr val="tx1"/>
                </a:solidFill>
                <a:latin typeface="+mn-lt"/>
                <a:ea typeface="+mn-ea"/>
                <a:cs typeface="+mn-cs"/>
              </a:rPr>
              <a:t> Random Balance</a:t>
            </a:r>
          </a:p>
          <a:p>
            <a:pPr defTabSz="425196">
              <a:spcAft>
                <a:spcPts val="600"/>
              </a:spcAft>
            </a:pPr>
            <a:endParaRPr lang="en-US" sz="1674" kern="1200" dirty="0">
              <a:solidFill>
                <a:schemeClr val="tx1"/>
              </a:solidFill>
              <a:latin typeface="+mn-lt"/>
              <a:ea typeface="+mn-ea"/>
              <a:cs typeface="+mn-cs"/>
            </a:endParaRPr>
          </a:p>
          <a:p>
            <a:pPr marL="0" indent="0">
              <a:spcAft>
                <a:spcPts val="600"/>
              </a:spcAft>
              <a:buNone/>
            </a:pPr>
            <a:endParaRPr lang="en-US" dirty="0"/>
          </a:p>
        </p:txBody>
      </p:sp>
      <p:sp>
        <p:nvSpPr>
          <p:cNvPr id="4" name="Content Placeholder 3">
            <a:extLst>
              <a:ext uri="{FF2B5EF4-FFF2-40B4-BE49-F238E27FC236}">
                <a16:creationId xmlns:a16="http://schemas.microsoft.com/office/drawing/2014/main" id="{1E36EE13-F096-4D33-B9D1-374DF6AFF2C3}"/>
              </a:ext>
            </a:extLst>
          </p:cNvPr>
          <p:cNvSpPr>
            <a:spLocks/>
          </p:cNvSpPr>
          <p:nvPr/>
        </p:nvSpPr>
        <p:spPr>
          <a:xfrm>
            <a:off x="5071630" y="1862690"/>
            <a:ext cx="5474438" cy="2659043"/>
          </a:xfrm>
          <a:prstGeom prst="rect">
            <a:avLst/>
          </a:prstGeom>
        </p:spPr>
        <p:txBody>
          <a:bodyPr>
            <a:normAutofit/>
          </a:bodyPr>
          <a:lstStyle/>
          <a:p>
            <a:pPr algn="ctr" defTabSz="425196">
              <a:spcAft>
                <a:spcPts val="600"/>
              </a:spcAft>
            </a:pPr>
            <a:r>
              <a:rPr lang="en-US" kern="1200" dirty="0">
                <a:solidFill>
                  <a:schemeClr val="tx1"/>
                </a:solidFill>
                <a:latin typeface="+mn-lt"/>
                <a:ea typeface="+mn-ea"/>
                <a:cs typeface="+mn-cs"/>
              </a:rPr>
              <a:t>Ensemble approaches</a:t>
            </a:r>
          </a:p>
          <a:p>
            <a:pPr algn="ctr" defTabSz="425196">
              <a:spcAft>
                <a:spcPts val="600"/>
              </a:spcAft>
            </a:pPr>
            <a:endParaRPr lang="en-US" kern="1200" dirty="0">
              <a:solidFill>
                <a:schemeClr val="tx1"/>
              </a:solidFill>
              <a:latin typeface="+mn-lt"/>
              <a:ea typeface="+mn-ea"/>
              <a:cs typeface="+mn-cs"/>
            </a:endParaRPr>
          </a:p>
          <a:p>
            <a:pPr defTabSz="425196">
              <a:spcAft>
                <a:spcPts val="600"/>
              </a:spcAft>
              <a:buFont typeface="Wingdings" panose="05000000000000000000" pitchFamily="2" charset="2"/>
              <a:buChar char="§"/>
            </a:pPr>
            <a:r>
              <a:rPr lang="en-US" kern="1200" dirty="0">
                <a:solidFill>
                  <a:schemeClr val="tx1"/>
                </a:solidFill>
                <a:latin typeface="+mn-lt"/>
                <a:ea typeface="+mn-ea"/>
                <a:cs typeface="+mn-cs"/>
              </a:rPr>
              <a:t> BRF (Balanced Random Forest) – Bagging + RUS</a:t>
            </a:r>
          </a:p>
          <a:p>
            <a:pPr defTabSz="425196">
              <a:spcAft>
                <a:spcPts val="600"/>
              </a:spcAft>
              <a:buFont typeface="Wingdings" panose="05000000000000000000" pitchFamily="2" charset="2"/>
              <a:buChar char="§"/>
            </a:pPr>
            <a:r>
              <a:rPr lang="en-US" kern="1200" dirty="0">
                <a:solidFill>
                  <a:schemeClr val="tx1"/>
                </a:solidFill>
                <a:latin typeface="+mn-lt"/>
                <a:ea typeface="+mn-ea"/>
                <a:cs typeface="+mn-cs"/>
              </a:rPr>
              <a:t> RUSBoost - AdaBoost + RUS</a:t>
            </a:r>
          </a:p>
          <a:p>
            <a:pPr defTabSz="425196">
              <a:spcAft>
                <a:spcPts val="600"/>
              </a:spcAft>
              <a:buFont typeface="Wingdings" panose="05000000000000000000" pitchFamily="2" charset="2"/>
              <a:buChar char="§"/>
            </a:pPr>
            <a:r>
              <a:rPr lang="en-US" kern="1200" dirty="0">
                <a:solidFill>
                  <a:schemeClr val="tx1"/>
                </a:solidFill>
                <a:latin typeface="+mn-lt"/>
                <a:ea typeface="+mn-ea"/>
                <a:cs typeface="+mn-cs"/>
              </a:rPr>
              <a:t> </a:t>
            </a:r>
            <a:r>
              <a:rPr lang="en-US" kern="1200" dirty="0" err="1">
                <a:solidFill>
                  <a:schemeClr val="tx1"/>
                </a:solidFill>
                <a:latin typeface="+mn-lt"/>
                <a:ea typeface="+mn-ea"/>
                <a:cs typeface="+mn-cs"/>
              </a:rPr>
              <a:t>OverBagging</a:t>
            </a:r>
            <a:r>
              <a:rPr lang="en-US" kern="1200" dirty="0">
                <a:solidFill>
                  <a:schemeClr val="tx1"/>
                </a:solidFill>
                <a:latin typeface="+mn-lt"/>
                <a:ea typeface="+mn-ea"/>
                <a:cs typeface="+mn-cs"/>
              </a:rPr>
              <a:t> – Bagging + ROS</a:t>
            </a:r>
          </a:p>
          <a:p>
            <a:pPr defTabSz="425196">
              <a:spcAft>
                <a:spcPts val="600"/>
              </a:spcAft>
              <a:buFont typeface="Wingdings" panose="05000000000000000000" pitchFamily="2" charset="2"/>
              <a:buChar char="§"/>
            </a:pPr>
            <a:r>
              <a:rPr lang="en-US" kern="1200" dirty="0">
                <a:solidFill>
                  <a:schemeClr val="tx1"/>
                </a:solidFill>
                <a:latin typeface="+mn-lt"/>
                <a:ea typeface="+mn-ea"/>
                <a:cs typeface="+mn-cs"/>
              </a:rPr>
              <a:t> SMOTE-Bagging – Bagging + SMOTE </a:t>
            </a:r>
          </a:p>
          <a:p>
            <a:pPr defTabSz="425196">
              <a:spcAft>
                <a:spcPts val="600"/>
              </a:spcAft>
              <a:buFont typeface="Wingdings" panose="05000000000000000000" pitchFamily="2" charset="2"/>
              <a:buChar char="§"/>
            </a:pPr>
            <a:r>
              <a:rPr lang="en-US" kern="1200" dirty="0">
                <a:solidFill>
                  <a:schemeClr val="tx1"/>
                </a:solidFill>
                <a:latin typeface="+mn-lt"/>
                <a:ea typeface="+mn-ea"/>
                <a:cs typeface="+mn-cs"/>
              </a:rPr>
              <a:t> SMOTE-Boosting – Boosting + SMOTE</a:t>
            </a:r>
          </a:p>
          <a:p>
            <a:pPr defTabSz="425196">
              <a:spcAft>
                <a:spcPts val="600"/>
              </a:spcAft>
              <a:buFont typeface="Wingdings" panose="05000000000000000000" pitchFamily="2" charset="2"/>
              <a:buChar char="§"/>
            </a:pPr>
            <a:endParaRPr lang="en-US" sz="1767" kern="1200" dirty="0">
              <a:solidFill>
                <a:schemeClr val="tx1"/>
              </a:solidFill>
              <a:latin typeface="+mn-lt"/>
              <a:ea typeface="+mn-ea"/>
              <a:cs typeface="+mn-cs"/>
            </a:endParaRPr>
          </a:p>
          <a:p>
            <a:pPr marL="0" indent="0">
              <a:spcAft>
                <a:spcPts val="600"/>
              </a:spcAft>
              <a:buNone/>
            </a:pPr>
            <a:endParaRPr lang="en-US" dirty="0"/>
          </a:p>
        </p:txBody>
      </p:sp>
      <p:sp>
        <p:nvSpPr>
          <p:cNvPr id="6" name="Slide Number Placeholder 5">
            <a:extLst>
              <a:ext uri="{FF2B5EF4-FFF2-40B4-BE49-F238E27FC236}">
                <a16:creationId xmlns:a16="http://schemas.microsoft.com/office/drawing/2014/main" id="{8E98803A-E37C-D91B-6C2F-486AA9FFD239}"/>
              </a:ext>
            </a:extLst>
          </p:cNvPr>
          <p:cNvSpPr>
            <a:spLocks/>
          </p:cNvSpPr>
          <p:nvPr/>
        </p:nvSpPr>
        <p:spPr>
          <a:xfrm>
            <a:off x="11704131" y="6383789"/>
            <a:ext cx="710373" cy="297279"/>
          </a:xfrm>
          <a:prstGeom prst="rect">
            <a:avLst/>
          </a:prstGeom>
        </p:spPr>
        <p:txBody>
          <a:bodyPr/>
          <a:lstStyle/>
          <a:p>
            <a:pPr defTabSz="425196">
              <a:spcAft>
                <a:spcPts val="600"/>
              </a:spcAft>
            </a:pPr>
            <a:fld id="{F34593AA-D070-4490-B510-EC7BD1F5F497}" type="slidenum">
              <a:rPr lang="en-US" sz="1488" kern="1200">
                <a:solidFill>
                  <a:schemeClr val="tx1"/>
                </a:solidFill>
                <a:latin typeface="+mn-lt"/>
                <a:ea typeface="+mn-ea"/>
                <a:cs typeface="+mn-cs"/>
              </a:rPr>
              <a:pPr defTabSz="425196">
                <a:spcAft>
                  <a:spcPts val="600"/>
                </a:spcAft>
              </a:pPr>
              <a:t>8</a:t>
            </a:fld>
            <a:endParaRPr lang="en-US" sz="1600" dirty="0"/>
          </a:p>
        </p:txBody>
      </p:sp>
      <p:sp>
        <p:nvSpPr>
          <p:cNvPr id="10" name="TextBox 9">
            <a:extLst>
              <a:ext uri="{FF2B5EF4-FFF2-40B4-BE49-F238E27FC236}">
                <a16:creationId xmlns:a16="http://schemas.microsoft.com/office/drawing/2014/main" id="{D51CC179-F98A-135D-6FE9-D2909633F0AE}"/>
              </a:ext>
            </a:extLst>
          </p:cNvPr>
          <p:cNvSpPr txBox="1"/>
          <p:nvPr/>
        </p:nvSpPr>
        <p:spPr>
          <a:xfrm>
            <a:off x="838199" y="5136383"/>
            <a:ext cx="10643427" cy="1388457"/>
          </a:xfrm>
          <a:prstGeom prst="rect">
            <a:avLst/>
          </a:prstGeom>
          <a:noFill/>
        </p:spPr>
        <p:txBody>
          <a:bodyPr wrap="square" rtlCol="0">
            <a:spAutoFit/>
          </a:bodyPr>
          <a:lstStyle/>
          <a:p>
            <a:pPr marL="265748" indent="-265748" algn="just" defTabSz="425196">
              <a:spcAft>
                <a:spcPts val="600"/>
              </a:spcAft>
              <a:buFont typeface="Wingdings" panose="05000000000000000000" pitchFamily="2" charset="2"/>
              <a:buChar char="q"/>
            </a:pPr>
            <a:r>
              <a:rPr lang="en-US" sz="1674" kern="1200" dirty="0">
                <a:solidFill>
                  <a:schemeClr val="tx1"/>
                </a:solidFill>
                <a:latin typeface="+mn-lt"/>
                <a:ea typeface="+mn-ea"/>
                <a:cs typeface="+mn-cs"/>
              </a:rPr>
              <a:t>SMOTE is the most widely used technique used in the imbalanced domain. Around a hundred variants of SMOTE has been developed [2].</a:t>
            </a:r>
          </a:p>
          <a:p>
            <a:pPr algn="just" defTabSz="425196">
              <a:spcAft>
                <a:spcPts val="600"/>
              </a:spcAft>
            </a:pPr>
            <a:endParaRPr lang="en-US" sz="1674" kern="1200" dirty="0">
              <a:solidFill>
                <a:schemeClr val="tx1"/>
              </a:solidFill>
              <a:latin typeface="+mn-lt"/>
              <a:ea typeface="+mn-ea"/>
              <a:cs typeface="+mn-cs"/>
            </a:endParaRPr>
          </a:p>
          <a:p>
            <a:pPr algn="just" defTabSz="425196">
              <a:spcAft>
                <a:spcPts val="600"/>
              </a:spcAft>
            </a:pPr>
            <a:r>
              <a:rPr lang="en-US" sz="1200" i="1" dirty="0"/>
              <a:t>[2] A. Fernández, S. Garcia, F. Herrera, and N. V. Chawla, “Smote for learning from imbalanced data: progress and challenges, marking the 15-year anniversary,” Journal of artificial intelligence research, vol. 61, pp. 863–905, 2018.</a:t>
            </a:r>
          </a:p>
        </p:txBody>
      </p:sp>
    </p:spTree>
    <p:extLst>
      <p:ext uri="{BB962C8B-B14F-4D97-AF65-F5344CB8AC3E}">
        <p14:creationId xmlns:p14="http://schemas.microsoft.com/office/powerpoint/2010/main" val="2941694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29C290-B805-4747-8D2F-9474D3BB3C3C}"/>
              </a:ext>
            </a:extLst>
          </p:cNvPr>
          <p:cNvSpPr>
            <a:spLocks noGrp="1"/>
          </p:cNvSpPr>
          <p:nvPr>
            <p:ph type="title"/>
          </p:nvPr>
        </p:nvSpPr>
        <p:spPr>
          <a:xfrm>
            <a:off x="1371599" y="294538"/>
            <a:ext cx="9895951" cy="1033669"/>
          </a:xfrm>
        </p:spPr>
        <p:txBody>
          <a:bodyPr>
            <a:normAutofit/>
          </a:bodyPr>
          <a:lstStyle/>
          <a:p>
            <a:r>
              <a:rPr lang="en-US" sz="3700" cap="none">
                <a:solidFill>
                  <a:srgbClr val="FFFFFF"/>
                </a:solidFill>
              </a:rPr>
              <a:t>What Makes </a:t>
            </a:r>
            <a:r>
              <a:rPr lang="en-US" sz="3700">
                <a:solidFill>
                  <a:srgbClr val="FFFFFF"/>
                </a:solidFill>
              </a:rPr>
              <a:t>I</a:t>
            </a:r>
            <a:r>
              <a:rPr lang="en-US" sz="3700" cap="none">
                <a:solidFill>
                  <a:srgbClr val="FFFFFF"/>
                </a:solidFill>
              </a:rPr>
              <a:t>mbalanced Classification </a:t>
            </a:r>
            <a:r>
              <a:rPr lang="en-US" sz="3700">
                <a:solidFill>
                  <a:srgbClr val="FFFFFF"/>
                </a:solidFill>
              </a:rPr>
              <a:t>S</a:t>
            </a:r>
            <a:r>
              <a:rPr lang="en-US" sz="3700" cap="none">
                <a:solidFill>
                  <a:srgbClr val="FFFFFF"/>
                </a:solidFill>
              </a:rPr>
              <a:t>o </a:t>
            </a:r>
            <a:r>
              <a:rPr lang="en-US" sz="3700">
                <a:solidFill>
                  <a:srgbClr val="FFFFFF"/>
                </a:solidFill>
              </a:rPr>
              <a:t>D</a:t>
            </a:r>
            <a:r>
              <a:rPr lang="en-US" sz="3700" cap="none">
                <a:solidFill>
                  <a:srgbClr val="FFFFFF"/>
                </a:solidFill>
              </a:rPr>
              <a:t>ifficult?</a:t>
            </a:r>
          </a:p>
        </p:txBody>
      </p:sp>
      <p:sp>
        <p:nvSpPr>
          <p:cNvPr id="3" name="Content Placeholder 2">
            <a:extLst>
              <a:ext uri="{FF2B5EF4-FFF2-40B4-BE49-F238E27FC236}">
                <a16:creationId xmlns:a16="http://schemas.microsoft.com/office/drawing/2014/main" id="{B8E6D6F3-16C5-4832-B9DB-1F22659F8418}"/>
              </a:ext>
            </a:extLst>
          </p:cNvPr>
          <p:cNvSpPr>
            <a:spLocks noGrp="1"/>
          </p:cNvSpPr>
          <p:nvPr>
            <p:ph idx="1"/>
          </p:nvPr>
        </p:nvSpPr>
        <p:spPr>
          <a:xfrm>
            <a:off x="786384" y="2039112"/>
            <a:ext cx="10652759" cy="4416319"/>
          </a:xfrm>
        </p:spPr>
        <p:txBody>
          <a:bodyPr anchor="ctr">
            <a:noAutofit/>
          </a:bodyPr>
          <a:lstStyle/>
          <a:p>
            <a:pPr marL="0" indent="0" algn="just">
              <a:buNone/>
            </a:pPr>
            <a:r>
              <a:rPr lang="en-US" sz="1600" dirty="0"/>
              <a:t>There are several data difficulty factors that increases the complexity of learning from imbalanced data [3].</a:t>
            </a:r>
          </a:p>
          <a:p>
            <a:pPr algn="just"/>
            <a:endParaRPr lang="en-US" sz="1600" dirty="0"/>
          </a:p>
          <a:p>
            <a:pPr lvl="1" algn="just"/>
            <a:r>
              <a:rPr lang="en-US" sz="1600" b="1" dirty="0"/>
              <a:t>Rarity of the samples: </a:t>
            </a:r>
            <a:r>
              <a:rPr lang="en-US" sz="1600" dirty="0"/>
              <a:t>When the number of minority-class samples available is limited, it makes it difficult for the classifiers to learn accurate patterns from the data.</a:t>
            </a:r>
          </a:p>
          <a:p>
            <a:pPr lvl="1" algn="just"/>
            <a:r>
              <a:rPr lang="en-US" sz="1600" b="1" dirty="0"/>
              <a:t>Imbalance Ratio (IR): </a:t>
            </a:r>
            <a:r>
              <a:rPr lang="en-US" sz="1600" dirty="0"/>
              <a:t>When the data is skewed, classifiers naturally become biased towards the majority class. </a:t>
            </a:r>
          </a:p>
          <a:p>
            <a:pPr lvl="1" algn="just"/>
            <a:r>
              <a:rPr lang="en-US" sz="1600" b="1" dirty="0"/>
              <a:t>Class Overlapping: </a:t>
            </a:r>
            <a:r>
              <a:rPr lang="en-US" sz="1600" dirty="0"/>
              <a:t>Overlap makes it difficult for a classification algorithm to distinguish between the classes, leading to increased misclassifications. When the data is skewed, it exacerbates the difficulty of accurately identifying instances of the minority class. </a:t>
            </a:r>
          </a:p>
          <a:p>
            <a:pPr lvl="1" algn="just"/>
            <a:r>
              <a:rPr lang="en-US" sz="1600" b="1" dirty="0"/>
              <a:t>Noisy samples: </a:t>
            </a:r>
            <a:r>
              <a:rPr lang="en-US" sz="1600" dirty="0"/>
              <a:t>Noisy instances are naturally there in the data due to mislabeling or other reasons. Generating synthetic samples also introduce more noise. Training models on such data results in increased overfitting.</a:t>
            </a:r>
          </a:p>
          <a:p>
            <a:pPr lvl="1" algn="just"/>
            <a:r>
              <a:rPr lang="en-US" sz="1600" b="1" dirty="0"/>
              <a:t>Small disjuncts: </a:t>
            </a:r>
            <a:r>
              <a:rPr lang="en-US" sz="1600" dirty="0"/>
              <a:t>It refers to subsets of the minority class that are sparsely represented in the feature space, often isolated from other instances of the same class. Identifying these instances are particularly challenging as they may not capture the overall structure of the minority class.</a:t>
            </a:r>
          </a:p>
        </p:txBody>
      </p:sp>
      <p:sp>
        <p:nvSpPr>
          <p:cNvPr id="5" name="Slide Number Placeholder 4">
            <a:extLst>
              <a:ext uri="{FF2B5EF4-FFF2-40B4-BE49-F238E27FC236}">
                <a16:creationId xmlns:a16="http://schemas.microsoft.com/office/drawing/2014/main" id="{B283C170-B2F1-9281-1F0C-DEE1D1690BDE}"/>
              </a:ext>
            </a:extLst>
          </p:cNvPr>
          <p:cNvSpPr>
            <a:spLocks noGrp="1"/>
          </p:cNvSpPr>
          <p:nvPr>
            <p:ph type="sldNum" sz="quarter" idx="12"/>
          </p:nvPr>
        </p:nvSpPr>
        <p:spPr>
          <a:xfrm>
            <a:off x="11704320" y="6455431"/>
            <a:ext cx="445913" cy="365125"/>
          </a:xfrm>
        </p:spPr>
        <p:txBody>
          <a:bodyPr>
            <a:normAutofit/>
          </a:bodyPr>
          <a:lstStyle/>
          <a:p>
            <a:pPr>
              <a:spcAft>
                <a:spcPts val="600"/>
              </a:spcAft>
            </a:pPr>
            <a:fld id="{F34593AA-D070-4490-B510-EC7BD1F5F497}"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sp>
        <p:nvSpPr>
          <p:cNvPr id="4" name="TextBox 3">
            <a:extLst>
              <a:ext uri="{FF2B5EF4-FFF2-40B4-BE49-F238E27FC236}">
                <a16:creationId xmlns:a16="http://schemas.microsoft.com/office/drawing/2014/main" id="{8190CBD5-709B-23C3-6A7F-4C187B57AB0D}"/>
              </a:ext>
            </a:extLst>
          </p:cNvPr>
          <p:cNvSpPr txBox="1"/>
          <p:nvPr/>
        </p:nvSpPr>
        <p:spPr>
          <a:xfrm>
            <a:off x="744617" y="6101797"/>
            <a:ext cx="10686286" cy="461665"/>
          </a:xfrm>
          <a:prstGeom prst="rect">
            <a:avLst/>
          </a:prstGeom>
          <a:noFill/>
        </p:spPr>
        <p:txBody>
          <a:bodyPr wrap="square" rtlCol="0">
            <a:spAutoFit/>
          </a:bodyPr>
          <a:lstStyle/>
          <a:p>
            <a:pPr algn="just"/>
            <a:r>
              <a:rPr lang="en-US" sz="1200" i="1" dirty="0"/>
              <a:t>[3] A. Fernández, S. Garcia, F. Herrera, and N. V. Chawla, “Smote for learning from imbalanced data: progress and challenges, marking the 15-year anniversary,” Journal of artificial intelligence research, vol. 61, pp. 863–905, 2018.</a:t>
            </a:r>
          </a:p>
        </p:txBody>
      </p:sp>
    </p:spTree>
    <p:extLst>
      <p:ext uri="{BB962C8B-B14F-4D97-AF65-F5344CB8AC3E}">
        <p14:creationId xmlns:p14="http://schemas.microsoft.com/office/powerpoint/2010/main" val="3744620394"/>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E3C8587-5C10-4466-9BCF-A68770405B40}">
  <we:reference id="4b785c87-866c-4bad-85d8-5d1ae467ac9a" version="3.1.0.0" store="EXCatalog" storeType="EXCatalog"/>
  <we:alternateReferences>
    <we:reference id="WA104381909" version="3.1.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TM04033923[[fn=Depth]]</Template>
  <TotalTime>7089</TotalTime>
  <Words>4868</Words>
  <Application>Microsoft Office PowerPoint</Application>
  <PresentationFormat>Widescreen</PresentationFormat>
  <Paragraphs>577</Paragraphs>
  <Slides>62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Calibri Light</vt:lpstr>
      <vt:lpstr>Courier New</vt:lpstr>
      <vt:lpstr>NimbusRomNo9L-Medi</vt:lpstr>
      <vt:lpstr>NimbusRomNo9L-Regu</vt:lpstr>
      <vt:lpstr>Wingdings</vt:lpstr>
      <vt:lpstr>Office 2013 - 2022 Theme</vt:lpstr>
      <vt:lpstr> Exploring New Frontiers in Imbalanced Learning:  Data Complexity-Based Solutions</vt:lpstr>
      <vt:lpstr>Contents</vt:lpstr>
      <vt:lpstr>Imbalanced Classification Problem</vt:lpstr>
      <vt:lpstr>Learning From Imbalanced Data</vt:lpstr>
      <vt:lpstr>Data Level Approach</vt:lpstr>
      <vt:lpstr>Algorithmic Level Approach</vt:lpstr>
      <vt:lpstr>Popular Approaches</vt:lpstr>
      <vt:lpstr>Popular Approaches</vt:lpstr>
      <vt:lpstr>What Makes Imbalanced Classification So Difficult?</vt:lpstr>
      <vt:lpstr>Data Difficulty Factors</vt:lpstr>
      <vt:lpstr>Motivation and Objective</vt:lpstr>
      <vt:lpstr>Contributions</vt:lpstr>
      <vt:lpstr>Efficacy Analysis of Different Techniques used in Imbalanced Learning</vt:lpstr>
      <vt:lpstr>Methodologies Utilized in the Experiment</vt:lpstr>
      <vt:lpstr>Performance Analysis of Oversampling Techniques</vt:lpstr>
      <vt:lpstr>Performance Analysis of Undersampling Techniques</vt:lpstr>
      <vt:lpstr>Performance Analysis of Undersampling Techniques</vt:lpstr>
      <vt:lpstr>Performance Analysis of Hybrid Sampling Techniques</vt:lpstr>
      <vt:lpstr>Performance Analysis of Ensemble Techniques</vt:lpstr>
      <vt:lpstr>Performance Analysis of Cost-sensitive Learning</vt:lpstr>
      <vt:lpstr>Major Limitations of Different Techniques  (Oversampling)</vt:lpstr>
      <vt:lpstr>Major Limitations of Different Techniques (Undersampling)</vt:lpstr>
      <vt:lpstr>Major Limitations of Different Techniques (Hybrid sampling and Ensembles)</vt:lpstr>
      <vt:lpstr>Major Limitations of Different Techniques (Cost Sensitive Learning)</vt:lpstr>
      <vt:lpstr>Solutions</vt:lpstr>
      <vt:lpstr>iCost: An Instance Complexity Based CSL Framework</vt:lpstr>
      <vt:lpstr>iCost: An Instance Complexity Based CSL Framework</vt:lpstr>
      <vt:lpstr>iCost: An Instance Complexity Based CSL Framework</vt:lpstr>
      <vt:lpstr>iCost: An Instance Complexity Based CSL Framework</vt:lpstr>
      <vt:lpstr>iCost Algorithm Implementation</vt:lpstr>
      <vt:lpstr>Experimental Setup</vt:lpstr>
      <vt:lpstr>PowerPoint Presentation</vt:lpstr>
      <vt:lpstr>PowerPoint Presentation</vt:lpstr>
      <vt:lpstr>PowerPoint Presentation</vt:lpstr>
      <vt:lpstr>Performance Comparison with other approaches</vt:lpstr>
      <vt:lpstr>UniSyn: A Unified Sampling Framework to Jointly Address Class Imbalance and Overlapping </vt:lpstr>
      <vt:lpstr>UniSyn: A Unified Sampling Framework </vt:lpstr>
      <vt:lpstr>Methodology</vt:lpstr>
      <vt:lpstr>Methodology - Oversampling</vt:lpstr>
      <vt:lpstr>Methodology - Oversampling</vt:lpstr>
      <vt:lpstr>Modified SMOTE algorithm</vt:lpstr>
      <vt:lpstr>Methodology – Data cleaning</vt:lpstr>
      <vt:lpstr>Methodology – Data cleaning</vt:lpstr>
      <vt:lpstr>Methodology – Undersampling</vt:lpstr>
      <vt:lpstr>Performance Measures</vt:lpstr>
      <vt:lpstr>Performance Measures</vt:lpstr>
      <vt:lpstr>iBRF: Improved Balanced Random Forest Classifier</vt:lpstr>
      <vt:lpstr>Modified Bagging Framework  for  Imbalanced Data</vt:lpstr>
      <vt:lpstr>Balanced Random Forest Classifier  (BRF)</vt:lpstr>
      <vt:lpstr>iBRF: Improved Balanced Random Forest Classifier</vt:lpstr>
      <vt:lpstr>Benefits</vt:lpstr>
      <vt:lpstr>Performance Comparison</vt:lpstr>
      <vt:lpstr>Performance Measures</vt:lpstr>
      <vt:lpstr>A novel multilevel decomposition strategy for multiclass classification </vt:lpstr>
      <vt:lpstr>Issues With Traditional Decomposition Strategy</vt:lpstr>
      <vt:lpstr>Proposed Strategy</vt:lpstr>
      <vt:lpstr>Multilevel Decomposition Framework</vt:lpstr>
      <vt:lpstr>Limitations and Future Work</vt:lpstr>
      <vt:lpstr>Limitations and Future Work</vt:lpstr>
      <vt:lpstr>Conclusion</vt:lpstr>
      <vt:lpstr>Publications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Measures of Similarity and  Dissimilarity in Data Mining</dc:title>
  <dc:creator>Asif Newaz, Lecturer,EEE</dc:creator>
  <cp:lastModifiedBy>Asif Newaz, Lecturer,EEE</cp:lastModifiedBy>
  <cp:revision>335</cp:revision>
  <dcterms:created xsi:type="dcterms:W3CDTF">2022-08-27T03:58:12Z</dcterms:created>
  <dcterms:modified xsi:type="dcterms:W3CDTF">2024-07-05T18:16:17Z</dcterms:modified>
</cp:coreProperties>
</file>